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8" r:id="rId6"/>
  </p:sldIdLst>
  <p:sldSz cx="9906000" cy="6858000" type="A4"/>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BA"/>
    <a:srgbClr val="006662"/>
    <a:srgbClr val="54BCEB"/>
    <a:srgbClr val="C5FFFB"/>
    <a:srgbClr val="FFD3CC"/>
    <a:srgbClr val="FFF0D2"/>
    <a:srgbClr val="FF4343"/>
    <a:srgbClr val="C9FFFB"/>
    <a:srgbClr val="00968B"/>
    <a:srgbClr val="009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9AAFD-33D2-452E-B22C-AAAC5C76B7D3}" v="124" dt="2026-02-09T14:01:56.1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7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8216"/>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1344" y="1"/>
            <a:ext cx="2946347" cy="498216"/>
          </a:xfrm>
          <a:prstGeom prst="rect">
            <a:avLst/>
          </a:prstGeom>
        </p:spPr>
        <p:txBody>
          <a:bodyPr vert="horz" lIns="91432" tIns="45716" rIns="91432" bIns="45716" rtlCol="0"/>
          <a:lstStyle>
            <a:lvl1pPr algn="r">
              <a:defRPr sz="1200"/>
            </a:lvl1pPr>
          </a:lstStyle>
          <a:p>
            <a:fld id="{222E43BF-527D-440D-8356-FC8BCEDDB5DC}" type="datetimeFigureOut">
              <a:rPr lang="en-GB" smtClean="0"/>
              <a:t>03/03/2026</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1600"/>
            <a:ext cx="2946347" cy="498215"/>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1344" y="9431600"/>
            <a:ext cx="2946347" cy="498215"/>
          </a:xfrm>
          <a:prstGeom prst="rect">
            <a:avLst/>
          </a:prstGeom>
        </p:spPr>
        <p:txBody>
          <a:bodyPr vert="horz" lIns="91432" tIns="45716" rIns="91432" bIns="45716"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1F976-2B63-24A7-2537-D684EBA02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B2B27-C323-E7A3-AD5B-4DD3BFD04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E1650-6A52-D85F-9A6D-FD3EF67AC607}"/>
              </a:ext>
            </a:extLst>
          </p:cNvPr>
          <p:cNvSpPr>
            <a:spLocks noGrp="1"/>
          </p:cNvSpPr>
          <p:nvPr>
            <p:ph type="body" idx="1"/>
          </p:nvPr>
        </p:nvSpPr>
        <p:spPr/>
        <p:txBody>
          <a:bodyPr/>
          <a:lstStyle/>
          <a:p>
            <a:endParaRPr lang="en-GB"/>
          </a:p>
          <a:p>
            <a:endParaRPr lang="en-GB"/>
          </a:p>
          <a:p>
            <a:endParaRPr lang="en-GB"/>
          </a:p>
          <a:p>
            <a:endParaRPr lang="en-GB"/>
          </a:p>
        </p:txBody>
      </p:sp>
      <p:sp>
        <p:nvSpPr>
          <p:cNvPr id="4" name="Slide Number Placeholder 3">
            <a:extLst>
              <a:ext uri="{FF2B5EF4-FFF2-40B4-BE49-F238E27FC236}">
                <a16:creationId xmlns:a16="http://schemas.microsoft.com/office/drawing/2014/main" id="{D161CFFE-A7D0-A91A-8600-379B1EF49D4A}"/>
              </a:ext>
            </a:extLst>
          </p:cNvPr>
          <p:cNvSpPr>
            <a:spLocks noGrp="1"/>
          </p:cNvSpPr>
          <p:nvPr>
            <p:ph type="sldNum" sz="quarter" idx="5"/>
          </p:nvPr>
        </p:nvSpPr>
        <p:spPr/>
        <p:txBody>
          <a:bodyPr/>
          <a:lstStyle/>
          <a:p>
            <a:fld id="{22D8F38C-0513-424D-9F07-ACE2DBD6F960}" type="slidenum">
              <a:rPr lang="en-GB" smtClean="0"/>
              <a:t>1</a:t>
            </a:fld>
            <a:endParaRPr lang="en-GB"/>
          </a:p>
        </p:txBody>
      </p:sp>
    </p:spTree>
    <p:extLst>
      <p:ext uri="{BB962C8B-B14F-4D97-AF65-F5344CB8AC3E}">
        <p14:creationId xmlns:p14="http://schemas.microsoft.com/office/powerpoint/2010/main" val="69923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85AF3-6CC7-D367-BA30-1F2E95382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78B12-DDEC-D63A-5AB9-736106346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F4B2B-4DCC-09C0-3184-4EE483BF4E2E}"/>
              </a:ext>
            </a:extLst>
          </p:cNvPr>
          <p:cNvSpPr>
            <a:spLocks noGrp="1"/>
          </p:cNvSpPr>
          <p:nvPr>
            <p:ph type="body" idx="1"/>
          </p:nvPr>
        </p:nvSpPr>
        <p:spPr/>
        <p:txBody>
          <a:bodyPr/>
          <a:lstStyle/>
          <a:p>
            <a:endParaRPr lang="en-GB"/>
          </a:p>
          <a:p>
            <a:endParaRPr lang="en-GB"/>
          </a:p>
          <a:p>
            <a:endParaRPr lang="en-GB"/>
          </a:p>
          <a:p>
            <a:r>
              <a:rPr lang="en-GB"/>
              <a:t>Talking to cooks putting 2 popular dishes on same day is not always best </a:t>
            </a:r>
          </a:p>
          <a:p>
            <a:r>
              <a:rPr lang="en-GB"/>
              <a:t>The current menu cycle has had positive feedback </a:t>
            </a:r>
          </a:p>
          <a:p>
            <a:r>
              <a:rPr lang="en-GB"/>
              <a:t>Sausages on Tuesday, burgers, meatballs </a:t>
            </a:r>
          </a:p>
          <a:p>
            <a:r>
              <a:rPr lang="en-GB"/>
              <a:t>Lemon and Mixed Berry Cake </a:t>
            </a:r>
          </a:p>
          <a:p>
            <a:r>
              <a:rPr lang="en-GB"/>
              <a:t>BBQ Sausage Pasta </a:t>
            </a:r>
          </a:p>
          <a:p>
            <a:r>
              <a:rPr lang="en-GB"/>
              <a:t>Mexican Bean Roll with New Potatoes &amp;</a:t>
            </a:r>
          </a:p>
          <a:p>
            <a:r>
              <a:rPr lang="en-GB"/>
              <a:t>Cowboy Sausage and Bean Hotpot</a:t>
            </a:r>
          </a:p>
          <a:p>
            <a:r>
              <a:rPr lang="en-GB"/>
              <a:t>Greek Spinach &amp; Cheese Whirl with Herby Rice &amp; Tzatziki</a:t>
            </a:r>
          </a:p>
          <a:p>
            <a:r>
              <a:rPr lang="en-GB"/>
              <a:t>NEW Chinese Vegetable Noodles</a:t>
            </a:r>
          </a:p>
          <a:p>
            <a:r>
              <a:rPr lang="en-GB"/>
              <a:t>Cheese and Pepper Whirl </a:t>
            </a:r>
          </a:p>
          <a:p>
            <a:r>
              <a:rPr lang="en-GB"/>
              <a:t>Summer Pizza with New Potatoes</a:t>
            </a:r>
          </a:p>
          <a:p>
            <a:r>
              <a:rPr lang="en-GB"/>
              <a:t>BBQ Sausage Pasta </a:t>
            </a:r>
          </a:p>
          <a:p>
            <a:endParaRPr lang="en-GB"/>
          </a:p>
          <a:p>
            <a:r>
              <a:rPr lang="en-GB"/>
              <a:t>Mild Mexican </a:t>
            </a:r>
          </a:p>
          <a:p>
            <a:r>
              <a:rPr lang="en-GB"/>
              <a:t>Chilli with Rice</a:t>
            </a:r>
          </a:p>
          <a:p>
            <a:endParaRPr lang="en-GB"/>
          </a:p>
          <a:p>
            <a:r>
              <a:rPr lang="en-GB"/>
              <a:t>Lentil &amp; Sweet </a:t>
            </a:r>
          </a:p>
          <a:p>
            <a:r>
              <a:rPr lang="en-GB"/>
              <a:t>Potato Curry </a:t>
            </a:r>
          </a:p>
          <a:p>
            <a:r>
              <a:rPr lang="en-GB"/>
              <a:t>with Rice</a:t>
            </a:r>
          </a:p>
          <a:p>
            <a:endParaRPr lang="en-GB"/>
          </a:p>
          <a:p>
            <a:r>
              <a:rPr lang="en-GB"/>
              <a:t>Veg Macaroni </a:t>
            </a:r>
            <a:r>
              <a:rPr lang="en-GB" err="1"/>
              <a:t>pitstatio</a:t>
            </a:r>
            <a:r>
              <a:rPr lang="en-GB"/>
              <a:t> </a:t>
            </a:r>
          </a:p>
          <a:p>
            <a:endParaRPr lang="en-GB"/>
          </a:p>
          <a:p>
            <a:r>
              <a:rPr lang="en-GB"/>
              <a:t>Chef Special Chicken Korma with Rice</a:t>
            </a:r>
          </a:p>
          <a:p>
            <a:r>
              <a:rPr lang="en-GB"/>
              <a:t>Vegetables Fajitas with Cous </a:t>
            </a:r>
            <a:r>
              <a:rPr lang="en-GB" err="1"/>
              <a:t>Cous</a:t>
            </a:r>
            <a:r>
              <a:rPr lang="en-GB"/>
              <a:t> </a:t>
            </a:r>
          </a:p>
          <a:p>
            <a:endParaRPr lang="en-GB"/>
          </a:p>
        </p:txBody>
      </p:sp>
      <p:sp>
        <p:nvSpPr>
          <p:cNvPr id="4" name="Slide Number Placeholder 3">
            <a:extLst>
              <a:ext uri="{FF2B5EF4-FFF2-40B4-BE49-F238E27FC236}">
                <a16:creationId xmlns:a16="http://schemas.microsoft.com/office/drawing/2014/main" id="{4DBB304A-588B-7F79-3E8A-12848498EAE1}"/>
              </a:ext>
            </a:extLst>
          </p:cNvPr>
          <p:cNvSpPr>
            <a:spLocks noGrp="1"/>
          </p:cNvSpPr>
          <p:nvPr>
            <p:ph type="sldNum" sz="quarter" idx="5"/>
          </p:nvPr>
        </p:nvSpPr>
        <p:spPr/>
        <p:txBody>
          <a:bodyPr/>
          <a:lstStyle/>
          <a:p>
            <a:fld id="{22D8F38C-0513-424D-9F07-ACE2DBD6F960}" type="slidenum">
              <a:rPr lang="en-GB" smtClean="0"/>
              <a:t>2</a:t>
            </a:fld>
            <a:endParaRPr lang="en-GB"/>
          </a:p>
        </p:txBody>
      </p:sp>
    </p:spTree>
    <p:extLst>
      <p:ext uri="{BB962C8B-B14F-4D97-AF65-F5344CB8AC3E}">
        <p14:creationId xmlns:p14="http://schemas.microsoft.com/office/powerpoint/2010/main" val="42045725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03/03/2026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03/03/2026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03/03/2026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03/03/2026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03/03/2026</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51A9E-2542-5FDC-0464-FE05CCFA18B0}"/>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7C7F55C0-CD32-89CA-2288-B6ABC76122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7" y="0"/>
            <a:ext cx="9906000" cy="6858000"/>
          </a:xfrm>
          <a:prstGeom prst="rect">
            <a:avLst/>
          </a:prstGeom>
        </p:spPr>
      </p:pic>
      <p:sp>
        <p:nvSpPr>
          <p:cNvPr id="8" name="TextBox 7">
            <a:extLst>
              <a:ext uri="{FF2B5EF4-FFF2-40B4-BE49-F238E27FC236}">
                <a16:creationId xmlns:a16="http://schemas.microsoft.com/office/drawing/2014/main" id="{8F638250-5D30-9961-D11C-4BCFC5D8425D}"/>
              </a:ext>
            </a:extLst>
          </p:cNvPr>
          <p:cNvSpPr txBox="1"/>
          <p:nvPr/>
        </p:nvSpPr>
        <p:spPr>
          <a:xfrm>
            <a:off x="820736" y="844561"/>
            <a:ext cx="668177"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b="1">
                <a:solidFill>
                  <a:prstClr val="black"/>
                </a:solidFill>
                <a:latin typeface="Century Gothic" panose="020B0502020202020204" pitchFamily="34" charset="0"/>
              </a:rPr>
              <a:t>Option Three</a:t>
            </a: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Dessert</a:t>
            </a:r>
            <a:endParaRPr kumimoji="0" lang="en-GB" sz="9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50" name="TextBox 42">
            <a:extLst>
              <a:ext uri="{FF2B5EF4-FFF2-40B4-BE49-F238E27FC236}">
                <a16:creationId xmlns:a16="http://schemas.microsoft.com/office/drawing/2014/main" id="{6F298974-4E55-31BF-4FD7-E199EC452133}"/>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38079B2D-8810-0770-D7F4-00FF086ADC8B}"/>
              </a:ext>
            </a:extLst>
          </p:cNvPr>
          <p:cNvSpPr txBox="1"/>
          <p:nvPr/>
        </p:nvSpPr>
        <p:spPr>
          <a:xfrm>
            <a:off x="820735" y="2497453"/>
            <a:ext cx="668177"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b="1">
                <a:solidFill>
                  <a:prstClr val="black"/>
                </a:solidFill>
                <a:latin typeface="Century Gothic" panose="020B0502020202020204" pitchFamily="34" charset="0"/>
              </a:rPr>
              <a:t>Option Three</a:t>
            </a: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2960FD91-4394-B89C-A696-A0D7FBF264FD}"/>
              </a:ext>
            </a:extLst>
          </p:cNvPr>
          <p:cNvSpPr txBox="1"/>
          <p:nvPr/>
        </p:nvSpPr>
        <p:spPr>
          <a:xfrm>
            <a:off x="820736" y="4197294"/>
            <a:ext cx="668177"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b="1">
                <a:solidFill>
                  <a:prstClr val="black"/>
                </a:solidFill>
                <a:latin typeface="Century Gothic" panose="020B0502020202020204" pitchFamily="34" charset="0"/>
              </a:rPr>
              <a:t>Option Three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Dessert</a:t>
            </a:r>
            <a:endParaRPr kumimoji="0" lang="en-GB" sz="9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33" name="TextBox 32">
            <a:extLst>
              <a:ext uri="{FF2B5EF4-FFF2-40B4-BE49-F238E27FC236}">
                <a16:creationId xmlns:a16="http://schemas.microsoft.com/office/drawing/2014/main" id="{6D99B4B5-3790-0E8F-CA25-A81363C62667}"/>
              </a:ext>
            </a:extLst>
          </p:cNvPr>
          <p:cNvSpPr txBox="1"/>
          <p:nvPr/>
        </p:nvSpPr>
        <p:spPr>
          <a:xfrm>
            <a:off x="1419246" y="5865167"/>
            <a:ext cx="8031684" cy="215444"/>
          </a:xfrm>
          <a:prstGeom prst="rect">
            <a:avLst/>
          </a:prstGeom>
          <a:noFill/>
        </p:spPr>
        <p:txBody>
          <a:bodyPr wrap="square" rtlCol="0">
            <a:spAutoFit/>
          </a:bodyPr>
          <a:lstStyle/>
          <a:p>
            <a:r>
              <a:rPr lang="en-GB" sz="800">
                <a:latin typeface="Century Gothic" panose="020B0502020202020204" pitchFamily="34" charset="0"/>
              </a:rPr>
              <a:t>Jacket Potatoes with a choice of fillings, Salad Bar, Freshly Baked Bread, Fresh Fruit, Yoghurt</a:t>
            </a:r>
            <a:endParaRPr lang="en-GB" sz="800" b="1">
              <a:latin typeface="Century Gothic" panose="020B0502020202020204" pitchFamily="34" charset="0"/>
            </a:endParaRPr>
          </a:p>
        </p:txBody>
      </p:sp>
      <p:sp>
        <p:nvSpPr>
          <p:cNvPr id="26" name="Freeform 23">
            <a:extLst>
              <a:ext uri="{FF2B5EF4-FFF2-40B4-BE49-F238E27FC236}">
                <a16:creationId xmlns:a16="http://schemas.microsoft.com/office/drawing/2014/main" id="{1FB47DB9-BF62-472F-827D-4DC319A2D82D}"/>
              </a:ext>
            </a:extLst>
          </p:cNvPr>
          <p:cNvSpPr/>
          <p:nvPr/>
        </p:nvSpPr>
        <p:spPr>
          <a:xfrm flipH="1">
            <a:off x="9319042" y="1696004"/>
            <a:ext cx="297397" cy="446004"/>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Freeform 44">
            <a:extLst>
              <a:ext uri="{FF2B5EF4-FFF2-40B4-BE49-F238E27FC236}">
                <a16:creationId xmlns:a16="http://schemas.microsoft.com/office/drawing/2014/main" id="{A999C582-A8FE-4A47-F8A7-99DBB04B2D9B}"/>
              </a:ext>
            </a:extLst>
          </p:cNvPr>
          <p:cNvSpPr/>
          <p:nvPr/>
        </p:nvSpPr>
        <p:spPr>
          <a:xfrm>
            <a:off x="9295038" y="3010030"/>
            <a:ext cx="328419" cy="247672"/>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31" name="Group 7">
            <a:extLst>
              <a:ext uri="{FF2B5EF4-FFF2-40B4-BE49-F238E27FC236}">
                <a16:creationId xmlns:a16="http://schemas.microsoft.com/office/drawing/2014/main" id="{D0818E88-43E0-4A93-B607-19F8D24F6C4F}"/>
              </a:ext>
            </a:extLst>
          </p:cNvPr>
          <p:cNvGrpSpPr/>
          <p:nvPr/>
        </p:nvGrpSpPr>
        <p:grpSpPr>
          <a:xfrm>
            <a:off x="9295038" y="4054186"/>
            <a:ext cx="328419" cy="336555"/>
            <a:chOff x="0" y="184916"/>
            <a:chExt cx="3741232" cy="3636623"/>
          </a:xfrm>
        </p:grpSpPr>
        <p:sp>
          <p:nvSpPr>
            <p:cNvPr id="32" name="Freeform 8">
              <a:extLst>
                <a:ext uri="{FF2B5EF4-FFF2-40B4-BE49-F238E27FC236}">
                  <a16:creationId xmlns:a16="http://schemas.microsoft.com/office/drawing/2014/main" id="{2ABF8CFA-2DB7-7673-7975-D444089F5F6F}"/>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5" name="Freeform 9">
              <a:extLst>
                <a:ext uri="{FF2B5EF4-FFF2-40B4-BE49-F238E27FC236}">
                  <a16:creationId xmlns:a16="http://schemas.microsoft.com/office/drawing/2014/main" id="{40EB355C-B875-AB91-2B55-8542FE3B7B9A}"/>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36" name="Group 10">
              <a:extLst>
                <a:ext uri="{FF2B5EF4-FFF2-40B4-BE49-F238E27FC236}">
                  <a16:creationId xmlns:a16="http://schemas.microsoft.com/office/drawing/2014/main" id="{0A65B226-CAAB-EA00-8820-1127E8AE5F33}"/>
                </a:ext>
              </a:extLst>
            </p:cNvPr>
            <p:cNvGrpSpPr/>
            <p:nvPr/>
          </p:nvGrpSpPr>
          <p:grpSpPr>
            <a:xfrm>
              <a:off x="0" y="1810741"/>
              <a:ext cx="852996" cy="852996"/>
              <a:chOff x="0" y="0"/>
              <a:chExt cx="812800" cy="812800"/>
            </a:xfrm>
          </p:grpSpPr>
          <p:sp>
            <p:nvSpPr>
              <p:cNvPr id="80" name="Freeform 11">
                <a:extLst>
                  <a:ext uri="{FF2B5EF4-FFF2-40B4-BE49-F238E27FC236}">
                    <a16:creationId xmlns:a16="http://schemas.microsoft.com/office/drawing/2014/main" id="{66B2D746-04AC-6A14-3B48-2CE82B1F237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81" name="TextBox 12">
                <a:extLst>
                  <a:ext uri="{FF2B5EF4-FFF2-40B4-BE49-F238E27FC236}">
                    <a16:creationId xmlns:a16="http://schemas.microsoft.com/office/drawing/2014/main" id="{6CC6FA29-EC85-8E86-AB5B-D3D4E6C4848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7" name="Group 13">
              <a:extLst>
                <a:ext uri="{FF2B5EF4-FFF2-40B4-BE49-F238E27FC236}">
                  <a16:creationId xmlns:a16="http://schemas.microsoft.com/office/drawing/2014/main" id="{4AF89F6C-6698-D4B5-A14A-14236C3446E3}"/>
                </a:ext>
              </a:extLst>
            </p:cNvPr>
            <p:cNvGrpSpPr/>
            <p:nvPr/>
          </p:nvGrpSpPr>
          <p:grpSpPr>
            <a:xfrm>
              <a:off x="2570638" y="270521"/>
              <a:ext cx="583309" cy="583309"/>
              <a:chOff x="0" y="0"/>
              <a:chExt cx="812800" cy="812800"/>
            </a:xfrm>
          </p:grpSpPr>
          <p:sp>
            <p:nvSpPr>
              <p:cNvPr id="78" name="Freeform 14">
                <a:extLst>
                  <a:ext uri="{FF2B5EF4-FFF2-40B4-BE49-F238E27FC236}">
                    <a16:creationId xmlns:a16="http://schemas.microsoft.com/office/drawing/2014/main" id="{BC7EE572-360E-786B-4835-06C93D5B761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79" name="TextBox 15">
                <a:extLst>
                  <a:ext uri="{FF2B5EF4-FFF2-40B4-BE49-F238E27FC236}">
                    <a16:creationId xmlns:a16="http://schemas.microsoft.com/office/drawing/2014/main" id="{5F4ED462-D92B-FFF2-E502-196B2187DD73}"/>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82" name="TextBox 81">
            <a:extLst>
              <a:ext uri="{FF2B5EF4-FFF2-40B4-BE49-F238E27FC236}">
                <a16:creationId xmlns:a16="http://schemas.microsoft.com/office/drawing/2014/main" id="{77BC9B36-6806-667C-B425-CCC42F64A180}"/>
              </a:ext>
            </a:extLst>
          </p:cNvPr>
          <p:cNvSpPr txBox="1"/>
          <p:nvPr/>
        </p:nvSpPr>
        <p:spPr>
          <a:xfrm>
            <a:off x="9160899" y="4408417"/>
            <a:ext cx="596695" cy="461665"/>
          </a:xfrm>
          <a:prstGeom prst="rect">
            <a:avLst/>
          </a:prstGeom>
          <a:noFill/>
        </p:spPr>
        <p:txBody>
          <a:bodyPr wrap="square" rtlCol="0">
            <a:spAutoFit/>
          </a:bodyPr>
          <a:lstStyle/>
          <a:p>
            <a:pPr algn="ctr"/>
            <a:r>
              <a:rPr lang="en-GB" sz="800">
                <a:latin typeface="Century Gothic" panose="020B0502020202020204" pitchFamily="34" charset="0"/>
              </a:rPr>
              <a:t>Added plant protein</a:t>
            </a:r>
            <a:endParaRPr lang="en-GB" sz="800" b="1">
              <a:latin typeface="Century Gothic" panose="020B0502020202020204" pitchFamily="34" charset="0"/>
            </a:endParaRPr>
          </a:p>
        </p:txBody>
      </p:sp>
      <p:sp>
        <p:nvSpPr>
          <p:cNvPr id="83" name="TextBox 82">
            <a:extLst>
              <a:ext uri="{FF2B5EF4-FFF2-40B4-BE49-F238E27FC236}">
                <a16:creationId xmlns:a16="http://schemas.microsoft.com/office/drawing/2014/main" id="{36FF0FA5-29F6-9943-3925-15B2FA5D5825}"/>
              </a:ext>
            </a:extLst>
          </p:cNvPr>
          <p:cNvSpPr txBox="1"/>
          <p:nvPr/>
        </p:nvSpPr>
        <p:spPr>
          <a:xfrm>
            <a:off x="9085264" y="2159582"/>
            <a:ext cx="804249" cy="338554"/>
          </a:xfrm>
          <a:prstGeom prst="rect">
            <a:avLst/>
          </a:prstGeom>
          <a:noFill/>
        </p:spPr>
        <p:txBody>
          <a:bodyPr wrap="square" rtlCol="0">
            <a:spAutoFit/>
          </a:bodyPr>
          <a:lstStyle/>
          <a:p>
            <a:pPr algn="ctr"/>
            <a:r>
              <a:rPr lang="en-GB" sz="800">
                <a:latin typeface="Century Gothic" panose="020B0502020202020204" pitchFamily="34" charset="0"/>
              </a:rPr>
              <a:t>Whole </a:t>
            </a:r>
          </a:p>
          <a:p>
            <a:pPr algn="ctr"/>
            <a:r>
              <a:rPr lang="en-GB" sz="800">
                <a:latin typeface="Century Gothic" panose="020B0502020202020204" pitchFamily="34" charset="0"/>
              </a:rPr>
              <a:t>grain</a:t>
            </a:r>
          </a:p>
        </p:txBody>
      </p:sp>
      <p:sp>
        <p:nvSpPr>
          <p:cNvPr id="84" name="TextBox 83">
            <a:extLst>
              <a:ext uri="{FF2B5EF4-FFF2-40B4-BE49-F238E27FC236}">
                <a16:creationId xmlns:a16="http://schemas.microsoft.com/office/drawing/2014/main" id="{95470319-9FF8-9957-6177-E7F3DD6BD89F}"/>
              </a:ext>
            </a:extLst>
          </p:cNvPr>
          <p:cNvSpPr txBox="1"/>
          <p:nvPr/>
        </p:nvSpPr>
        <p:spPr>
          <a:xfrm>
            <a:off x="9063902" y="3301582"/>
            <a:ext cx="804249" cy="338554"/>
          </a:xfrm>
          <a:prstGeom prst="rect">
            <a:avLst/>
          </a:prstGeom>
          <a:noFill/>
        </p:spPr>
        <p:txBody>
          <a:bodyPr wrap="square" rtlCol="0">
            <a:spAutoFit/>
          </a:bodyPr>
          <a:lstStyle/>
          <a:p>
            <a:pPr algn="ctr"/>
            <a:r>
              <a:rPr lang="en-GB" sz="800">
                <a:latin typeface="Century Gothic" panose="020B0502020202020204" pitchFamily="34" charset="0"/>
              </a:rPr>
              <a:t>Plant</a:t>
            </a:r>
          </a:p>
          <a:p>
            <a:pPr algn="ctr"/>
            <a:r>
              <a:rPr lang="en-GB" sz="800">
                <a:latin typeface="Century Gothic" panose="020B0502020202020204" pitchFamily="34" charset="0"/>
              </a:rPr>
              <a:t> based</a:t>
            </a:r>
          </a:p>
        </p:txBody>
      </p:sp>
      <p:sp>
        <p:nvSpPr>
          <p:cNvPr id="28" name="TextBox 27">
            <a:extLst>
              <a:ext uri="{FF2B5EF4-FFF2-40B4-BE49-F238E27FC236}">
                <a16:creationId xmlns:a16="http://schemas.microsoft.com/office/drawing/2014/main" id="{756E4787-A43C-17B1-10C6-7C28AE514C64}"/>
              </a:ext>
            </a:extLst>
          </p:cNvPr>
          <p:cNvSpPr txBox="1"/>
          <p:nvPr/>
        </p:nvSpPr>
        <p:spPr>
          <a:xfrm>
            <a:off x="2632812" y="108610"/>
            <a:ext cx="4640376" cy="369332"/>
          </a:xfrm>
          <a:prstGeom prst="rect">
            <a:avLst/>
          </a:prstGeom>
          <a:noFill/>
        </p:spPr>
        <p:txBody>
          <a:bodyPr wrap="square" rtlCol="0">
            <a:spAutoFit/>
          </a:bodyPr>
          <a:lstStyle/>
          <a:p>
            <a:pPr algn="ctr"/>
            <a:r>
              <a:rPr lang="en-GB" b="1">
                <a:latin typeface="Century Gothic" panose="020B0502020202020204" pitchFamily="34" charset="0"/>
              </a:rPr>
              <a:t>SPRING SUMMER MENU 2026</a:t>
            </a:r>
          </a:p>
        </p:txBody>
      </p:sp>
      <p:graphicFrame>
        <p:nvGraphicFramePr>
          <p:cNvPr id="14" name="Table 13">
            <a:extLst>
              <a:ext uri="{FF2B5EF4-FFF2-40B4-BE49-F238E27FC236}">
                <a16:creationId xmlns:a16="http://schemas.microsoft.com/office/drawing/2014/main" id="{F417398A-64A5-8029-6694-0C6FE6769A26}"/>
              </a:ext>
            </a:extLst>
          </p:cNvPr>
          <p:cNvGraphicFramePr>
            <a:graphicFrameLocks noGrp="1"/>
          </p:cNvGraphicFramePr>
          <p:nvPr>
            <p:extLst>
              <p:ext uri="{D42A27DB-BD31-4B8C-83A1-F6EECF244321}">
                <p14:modId xmlns:p14="http://schemas.microsoft.com/office/powerpoint/2010/main" val="2475324670"/>
              </p:ext>
            </p:extLst>
          </p:nvPr>
        </p:nvGraphicFramePr>
        <p:xfrm>
          <a:off x="1488912" y="752905"/>
          <a:ext cx="7746896" cy="1844040"/>
        </p:xfrm>
        <a:graphic>
          <a:graphicData uri="http://schemas.openxmlformats.org/drawingml/2006/table">
            <a:tbl>
              <a:tblPr firstRow="1" bandRow="1">
                <a:tableStyleId>{5C22544A-7EE6-4342-B048-85BDC9FD1C3A}</a:tableStyleId>
              </a:tblPr>
              <a:tblGrid>
                <a:gridCol w="1549379">
                  <a:extLst>
                    <a:ext uri="{9D8B030D-6E8A-4147-A177-3AD203B41FA5}">
                      <a16:colId xmlns:a16="http://schemas.microsoft.com/office/drawing/2014/main" val="426743384"/>
                    </a:ext>
                  </a:extLst>
                </a:gridCol>
                <a:gridCol w="1549379">
                  <a:extLst>
                    <a:ext uri="{9D8B030D-6E8A-4147-A177-3AD203B41FA5}">
                      <a16:colId xmlns:a16="http://schemas.microsoft.com/office/drawing/2014/main" val="1888228126"/>
                    </a:ext>
                  </a:extLst>
                </a:gridCol>
                <a:gridCol w="1549379">
                  <a:extLst>
                    <a:ext uri="{9D8B030D-6E8A-4147-A177-3AD203B41FA5}">
                      <a16:colId xmlns:a16="http://schemas.microsoft.com/office/drawing/2014/main" val="3470962500"/>
                    </a:ext>
                  </a:extLst>
                </a:gridCol>
                <a:gridCol w="1539212">
                  <a:extLst>
                    <a:ext uri="{9D8B030D-6E8A-4147-A177-3AD203B41FA5}">
                      <a16:colId xmlns:a16="http://schemas.microsoft.com/office/drawing/2014/main" val="3633866263"/>
                    </a:ext>
                  </a:extLst>
                </a:gridCol>
                <a:gridCol w="1559547">
                  <a:extLst>
                    <a:ext uri="{9D8B030D-6E8A-4147-A177-3AD203B41FA5}">
                      <a16:colId xmlns:a16="http://schemas.microsoft.com/office/drawing/2014/main" val="4088356186"/>
                    </a:ext>
                  </a:extLst>
                </a:gridCol>
              </a:tblGrid>
              <a:tr h="319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Tomato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b="0">
                          <a:solidFill>
                            <a:schemeClr val="tx1"/>
                          </a:solidFill>
                          <a:latin typeface="Century Gothic" panose="020B0502020202020204" pitchFamily="34" charset="0"/>
                        </a:rPr>
                        <a:t>Beef Burger with Cheese in a Bun with Potato Wedges &amp;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prstClr val="black"/>
                          </a:solidFill>
                          <a:latin typeface="Century Gothic" panose="020B0502020202020204" pitchFamily="34" charset="0"/>
                        </a:rPr>
                        <a:t>Roast </a:t>
                      </a:r>
                      <a:r>
                        <a:rPr lang="en-GB" sz="700" b="0">
                          <a:solidFill>
                            <a:schemeClr val="tx1"/>
                          </a:solidFill>
                          <a:latin typeface="Century Gothic" panose="020B0502020202020204" pitchFamily="34" charset="0"/>
                        </a:rPr>
                        <a:t>Chicken</a:t>
                      </a:r>
                      <a:r>
                        <a:rPr lang="en-GB" sz="700" b="0">
                          <a:solidFill>
                            <a:prstClr val="black"/>
                          </a:solidFill>
                          <a:latin typeface="Century Gothic" panose="020B0502020202020204" pitchFamily="34" charset="0"/>
                        </a:rPr>
                        <a:t>, Stuffing, Roast Potatoes &amp; Gravy</a:t>
                      </a:r>
                      <a:endPar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i="0" u="none" strike="noStrike" noProof="0">
                          <a:solidFill>
                            <a:schemeClr val="tx1"/>
                          </a:solidFill>
                          <a:latin typeface="Century Gothic" panose="020B0502020202020204" pitchFamily="34" charset="0"/>
                        </a:rPr>
                        <a:t>NEW</a:t>
                      </a:r>
                      <a:r>
                        <a:rPr lang="en-GB" sz="700" b="0" i="0" u="none" strike="noStrike" noProof="0">
                          <a:solidFill>
                            <a:schemeClr val="tx1"/>
                          </a:solidFill>
                          <a:latin typeface="Century Gothic" panose="020B0502020202020204" pitchFamily="34" charset="0"/>
                        </a:rPr>
                        <a:t> Peri-Peri Chicken with Herby Rice Sweetcorn &amp; Cucumber Salsa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Fish Fingers with Chips &amp;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319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Cheese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Tomato Pizza with New Potatoes</a:t>
                      </a:r>
                      <a:endParaRPr lang="en-GB" sz="7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Coconut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with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Vegan Sausage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u="none" strike="noStrike" noProof="0">
                          <a:solidFill>
                            <a:schemeClr val="tx1"/>
                          </a:solidFill>
                          <a:latin typeface="Century Gothic" panose="020B0502020202020204" pitchFamily="34" charset="0"/>
                        </a:rPr>
                        <a:t>Macaroni Cheese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b="0" i="0" u="none" strike="noStrike" noProof="0">
                          <a:solidFill>
                            <a:schemeClr val="tx1"/>
                          </a:solidFill>
                          <a:latin typeface="Century Gothic" panose="020B0502020202020204" pitchFamily="34" charset="0"/>
                        </a:rPr>
                        <a:t>Lentil &amp; Basil Whirl with Chips &amp;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319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Jacket Potato with a Choice of Fillings including Salmon Mayonnaise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8444751"/>
                  </a:ext>
                </a:extLst>
              </a:tr>
              <a:tr h="153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402710">
                <a:tc>
                  <a:txBody>
                    <a:bodyPr/>
                    <a:lstStyle/>
                    <a:p>
                      <a:pPr algn="ctr"/>
                      <a:r>
                        <a:rPr lang="en-GB" sz="700">
                          <a:latin typeface="Century Gothic" panose="020B0502020202020204" pitchFamily="34" charset="0"/>
                        </a:rPr>
                        <a:t>Oaty Cookie</a:t>
                      </a:r>
                    </a:p>
                    <a:p>
                      <a:pPr algn="ctr"/>
                      <a:endParaRPr lang="en-GB" sz="700">
                        <a:latin typeface="Century Gothic" panose="020B0502020202020204" pitchFamily="34" charset="0"/>
                      </a:endParaRPr>
                    </a:p>
                    <a:p>
                      <a:pPr algn="ctr"/>
                      <a:endParaRPr lang="en-GB" sz="7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1">
                          <a:latin typeface="Century Gothic" panose="020B0502020202020204" pitchFamily="34" charset="0"/>
                        </a:rPr>
                        <a:t>NEW</a:t>
                      </a:r>
                      <a:r>
                        <a:rPr lang="en-GB" sz="700">
                          <a:latin typeface="Century Gothic" panose="020B0502020202020204" pitchFamily="34" charset="0"/>
                        </a:rPr>
                        <a:t> Orange Drizzle Cake with Custard</a:t>
                      </a:r>
                    </a:p>
                    <a:p>
                      <a:pPr algn="ctr"/>
                      <a:r>
                        <a:rPr lang="en-GB" sz="700">
                          <a:latin typeface="Century Gothic" panose="020B0502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Fruit Medley</a:t>
                      </a:r>
                    </a:p>
                    <a:p>
                      <a:pPr algn="ctr"/>
                      <a:endParaRPr lang="en-GB" sz="700">
                        <a:latin typeface="Century Gothic" panose="020B0502020202020204" pitchFamily="34" charset="0"/>
                      </a:endParaRPr>
                    </a:p>
                    <a:p>
                      <a:pPr algn="ctr"/>
                      <a:endParaRPr lang="en-GB" sz="7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i="0">
                          <a:latin typeface="Century Gothic" panose="020B0502020202020204" pitchFamily="34" charset="0"/>
                        </a:rPr>
                        <a:t>Carrot Cake with Custard</a:t>
                      </a:r>
                    </a:p>
                    <a:p>
                      <a:pPr algn="ctr"/>
                      <a:endParaRPr lang="en-GB" sz="700">
                        <a:latin typeface="Century Gothic" panose="020B0502020202020204" pitchFamily="34" charset="0"/>
                      </a:endParaRPr>
                    </a:p>
                    <a:p>
                      <a:pPr algn="ctr"/>
                      <a:endParaRPr lang="en-GB" sz="70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latin typeface="Century Gothic" panose="020B0502020202020204" pitchFamily="34" charset="0"/>
                        </a:rPr>
                        <a:t>Ice Cream with </a:t>
                      </a:r>
                      <a:r>
                        <a:rPr lang="en-GB" sz="700">
                          <a:solidFill>
                            <a:schemeClr val="tx1"/>
                          </a:solidFill>
                          <a:latin typeface="Century Gothic" panose="020B0502020202020204" pitchFamily="34" charset="0"/>
                        </a:rPr>
                        <a:t>Peaches</a:t>
                      </a:r>
                      <a:r>
                        <a:rPr lang="en-GB" sz="700">
                          <a:solidFill>
                            <a:srgbClr val="FF0000"/>
                          </a:solidFill>
                          <a:latin typeface="Century Gothic" panose="020B0502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142E020D-C2C2-373A-C349-8CEBA25999E9}"/>
              </a:ext>
            </a:extLst>
          </p:cNvPr>
          <p:cNvGraphicFramePr>
            <a:graphicFrameLocks noGrp="1"/>
          </p:cNvGraphicFramePr>
          <p:nvPr>
            <p:extLst>
              <p:ext uri="{D42A27DB-BD31-4B8C-83A1-F6EECF244321}">
                <p14:modId xmlns:p14="http://schemas.microsoft.com/office/powerpoint/2010/main" val="2049902939"/>
              </p:ext>
            </p:extLst>
          </p:nvPr>
        </p:nvGraphicFramePr>
        <p:xfrm>
          <a:off x="1434576" y="2493243"/>
          <a:ext cx="7741650" cy="1671080"/>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729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Summer Pizza with New Potatoes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Spaghetti Meatballs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Roasted Gammon, Roast Potatoes &amp; Gravy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Greek Chicken</a:t>
                      </a:r>
                    </a:p>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 Pitta with Herby Rice &amp; Tzatziki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Fish Fingers with Chips &amp; Tomato Ketchup</a:t>
                      </a:r>
                      <a:endParaRPr kumimoji="0" lang="en-GB" sz="7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425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BBQ Vegan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Sausage Pasta </a:t>
                      </a:r>
                      <a:endParaRPr lang="en-GB" sz="7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Sweet Potato Curry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 with Rice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Roasted Quorn with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Roast Potatoes, &amp; Gravy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noProof="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Greek Spinach and Cheese Whirl with Herby Rice &amp; Tzatziki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b="1">
                          <a:latin typeface="Century Gothic" panose="020B0502020202020204" pitchFamily="34" charset="0"/>
                        </a:rPr>
                        <a:t>NEW</a:t>
                      </a:r>
                      <a:r>
                        <a:rPr lang="en-GB" sz="700">
                          <a:latin typeface="Century Gothic" panose="020B0502020202020204" pitchFamily="34" charset="0"/>
                        </a:rPr>
                        <a:t> Cheesy Broccoli Frittata with Chips &amp; Tomato Ketchup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314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79363088"/>
                  </a:ext>
                </a:extLst>
              </a:tr>
              <a:tr h="204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14900">
                <a:tc>
                  <a:txBody>
                    <a:bodyPr/>
                    <a:lstStyle/>
                    <a:p>
                      <a:pPr algn="ctr"/>
                      <a:r>
                        <a:rPr lang="en-GB" sz="700">
                          <a:latin typeface="Century Gothic" panose="020B0502020202020204" pitchFamily="34" charset="0"/>
                        </a:rPr>
                        <a:t>Golden Syrup Snap Biscuit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latin typeface="Century Gothic" panose="020B0502020202020204" pitchFamily="34" charset="0"/>
                        </a:rPr>
                        <a:t>Apple Pie with Custard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Ice Cream with Fresh Fruit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Chocolate Brownie with Chocolate 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Orange and Lemon</a:t>
                      </a:r>
                    </a:p>
                    <a:p>
                      <a:pPr algn="ctr"/>
                      <a:r>
                        <a:rPr lang="en-GB" sz="700">
                          <a:latin typeface="Century Gothic" panose="020B0502020202020204" pitchFamily="34" charset="0"/>
                        </a:rPr>
                        <a:t> 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2F9F0E1A-DBAF-8F9B-B09E-36F39A4665BC}"/>
              </a:ext>
            </a:extLst>
          </p:cNvPr>
          <p:cNvGraphicFramePr>
            <a:graphicFrameLocks noGrp="1"/>
          </p:cNvGraphicFramePr>
          <p:nvPr>
            <p:extLst>
              <p:ext uri="{D42A27DB-BD31-4B8C-83A1-F6EECF244321}">
                <p14:modId xmlns:p14="http://schemas.microsoft.com/office/powerpoint/2010/main" val="3971299629"/>
              </p:ext>
            </p:extLst>
          </p:nvPr>
        </p:nvGraphicFramePr>
        <p:xfrm>
          <a:off x="1419246" y="4208874"/>
          <a:ext cx="7773061" cy="1630680"/>
        </p:xfrm>
        <a:graphic>
          <a:graphicData uri="http://schemas.openxmlformats.org/drawingml/2006/table">
            <a:tbl>
              <a:tblPr firstRow="1" bandRow="1">
                <a:tableStyleId>{5C22544A-7EE6-4342-B048-85BDC9FD1C3A}</a:tableStyleId>
              </a:tblPr>
              <a:tblGrid>
                <a:gridCol w="1554612">
                  <a:extLst>
                    <a:ext uri="{9D8B030D-6E8A-4147-A177-3AD203B41FA5}">
                      <a16:colId xmlns:a16="http://schemas.microsoft.com/office/drawing/2014/main" val="426743384"/>
                    </a:ext>
                  </a:extLst>
                </a:gridCol>
                <a:gridCol w="1542140">
                  <a:extLst>
                    <a:ext uri="{9D8B030D-6E8A-4147-A177-3AD203B41FA5}">
                      <a16:colId xmlns:a16="http://schemas.microsoft.com/office/drawing/2014/main" val="1888228126"/>
                    </a:ext>
                  </a:extLst>
                </a:gridCol>
                <a:gridCol w="1557793">
                  <a:extLst>
                    <a:ext uri="{9D8B030D-6E8A-4147-A177-3AD203B41FA5}">
                      <a16:colId xmlns:a16="http://schemas.microsoft.com/office/drawing/2014/main" val="3470962500"/>
                    </a:ext>
                  </a:extLst>
                </a:gridCol>
                <a:gridCol w="1563904">
                  <a:extLst>
                    <a:ext uri="{9D8B030D-6E8A-4147-A177-3AD203B41FA5}">
                      <a16:colId xmlns:a16="http://schemas.microsoft.com/office/drawing/2014/main" val="3633866263"/>
                    </a:ext>
                  </a:extLst>
                </a:gridCol>
                <a:gridCol w="1554612">
                  <a:extLst>
                    <a:ext uri="{9D8B030D-6E8A-4147-A177-3AD203B41FA5}">
                      <a16:colId xmlns:a16="http://schemas.microsoft.com/office/drawing/2014/main" val="4088356186"/>
                    </a:ext>
                  </a:extLst>
                </a:gridCol>
              </a:tblGrid>
              <a:tr h="2887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Vegan Meatballs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a:rPr>
                        <a:t>with Rice</a:t>
                      </a:r>
                      <a:r>
                        <a:rPr lang="en-GB" sz="700" b="0">
                          <a:solidFill>
                            <a:schemeClr val="tx1"/>
                          </a:solidFill>
                          <a:latin typeface="Century Gothic"/>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panose="020B0502020202020204" pitchFamily="34" charset="0"/>
                        </a:rPr>
                        <a:t>Sausage Roll with Potato Wedges &amp;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Roast Chicken, Roast Potatoes &amp;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Spaghetti Bolognese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Fish Fingers with Chips &amp;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4677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Tomato Pasta Bake</a:t>
                      </a:r>
                      <a:endParaRPr lang="en-GB" sz="7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Mild Five Bean Chili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panose="020B0502020202020204" pitchFamily="34" charset="0"/>
                        </a:rPr>
                        <a:t>with Rice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latin typeface="Century Gothic" panose="020B0502020202020204" pitchFamily="34" charset="0"/>
                        </a:rPr>
                        <a:t>Vegetable Loaf with Roast Potatoes &amp; Gravy </a:t>
                      </a:r>
                      <a:endParaRPr lang="en-US" sz="7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a:rPr>
                        <a:t>Vegan Burger in a Bun with Potato Wedges &amp; Tomato Ketchup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Cheese &amp; Bean Pasty </a:t>
                      </a:r>
                    </a:p>
                    <a:p>
                      <a:pPr algn="ctr"/>
                      <a:r>
                        <a:rPr lang="en-GB" sz="700">
                          <a:latin typeface="Century Gothic" panose="020B0502020202020204" pitchFamily="34" charset="0"/>
                        </a:rPr>
                        <a:t>with Chips &amp; Tomato Ketchup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2751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solidFill>
                            <a:schemeClr val="tx1"/>
                          </a:solidFill>
                          <a:latin typeface="Century Gothic"/>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i="0" u="none" strike="noStrike" noProof="0">
                          <a:solidFill>
                            <a:schemeClr val="tx1"/>
                          </a:solidFill>
                          <a:latin typeface="Century Gothic"/>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a:rPr>
                        <a:t>Jacket Potato with a Choice of Fillings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34191232"/>
                  </a:ext>
                </a:extLst>
              </a:tr>
              <a:tr h="178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Vegetables of the 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292340">
                <a:tc>
                  <a:txBody>
                    <a:bodyPr/>
                    <a:lstStyle/>
                    <a:p>
                      <a:pPr algn="ctr"/>
                      <a:r>
                        <a:rPr lang="en-GB" sz="700">
                          <a:latin typeface="Century Gothic" panose="020B0502020202020204" pitchFamily="34" charset="0"/>
                        </a:rPr>
                        <a:t>Chocolate 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a:latin typeface="Century Gothic" panose="020B0502020202020204" pitchFamily="34" charset="0"/>
                        </a:rPr>
                        <a:t>Peach Crumble with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Iced Vanilla Sponge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a:latin typeface="Century Gothic" panose="020B0502020202020204" pitchFamily="34" charset="0"/>
                        </a:rPr>
                        <a:t>Summer Lemon Cake with Custard </a:t>
                      </a:r>
                      <a:endParaRPr lang="en-GB" sz="700" i="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700">
                          <a:latin typeface="Century Gothic" panose="020B0502020202020204" pitchFamily="34" charset="0"/>
                        </a:rPr>
                        <a:t>Strawberry Jelly</a:t>
                      </a:r>
                    </a:p>
                    <a:p>
                      <a:pPr algn="ctr"/>
                      <a:r>
                        <a:rPr lang="en-GB" sz="700">
                          <a:latin typeface="Century Gothic" panose="020B0502020202020204" pitchFamily="34" charset="0"/>
                        </a:rPr>
                        <a:t> With Mandarins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pSp>
        <p:nvGrpSpPr>
          <p:cNvPr id="20" name="Group 7">
            <a:extLst>
              <a:ext uri="{FF2B5EF4-FFF2-40B4-BE49-F238E27FC236}">
                <a16:creationId xmlns:a16="http://schemas.microsoft.com/office/drawing/2014/main" id="{025A9051-9D32-D31C-5AB1-F2403292C110}"/>
              </a:ext>
            </a:extLst>
          </p:cNvPr>
          <p:cNvGrpSpPr/>
          <p:nvPr/>
        </p:nvGrpSpPr>
        <p:grpSpPr>
          <a:xfrm>
            <a:off x="4361758" y="4294105"/>
            <a:ext cx="146062" cy="142694"/>
            <a:chOff x="0" y="184916"/>
            <a:chExt cx="3741232" cy="3636623"/>
          </a:xfrm>
        </p:grpSpPr>
        <p:sp>
          <p:nvSpPr>
            <p:cNvPr id="21" name="Freeform 8">
              <a:extLst>
                <a:ext uri="{FF2B5EF4-FFF2-40B4-BE49-F238E27FC236}">
                  <a16:creationId xmlns:a16="http://schemas.microsoft.com/office/drawing/2014/main" id="{8A3E6CFC-0B80-B0D7-08E9-AC31339273C0}"/>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22" name="Freeform 9">
              <a:extLst>
                <a:ext uri="{FF2B5EF4-FFF2-40B4-BE49-F238E27FC236}">
                  <a16:creationId xmlns:a16="http://schemas.microsoft.com/office/drawing/2014/main" id="{C2FF8084-FFF4-C686-92E1-873604BA633E}"/>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23" name="Group 10">
              <a:extLst>
                <a:ext uri="{FF2B5EF4-FFF2-40B4-BE49-F238E27FC236}">
                  <a16:creationId xmlns:a16="http://schemas.microsoft.com/office/drawing/2014/main" id="{FF22BD93-879D-7010-74F8-0CB2AA6C42A9}"/>
                </a:ext>
              </a:extLst>
            </p:cNvPr>
            <p:cNvGrpSpPr/>
            <p:nvPr/>
          </p:nvGrpSpPr>
          <p:grpSpPr>
            <a:xfrm>
              <a:off x="0" y="1810741"/>
              <a:ext cx="852996" cy="852996"/>
              <a:chOff x="0" y="0"/>
              <a:chExt cx="812800" cy="812800"/>
            </a:xfrm>
          </p:grpSpPr>
          <p:sp>
            <p:nvSpPr>
              <p:cNvPr id="41" name="Freeform 11">
                <a:extLst>
                  <a:ext uri="{FF2B5EF4-FFF2-40B4-BE49-F238E27FC236}">
                    <a16:creationId xmlns:a16="http://schemas.microsoft.com/office/drawing/2014/main" id="{6B13844F-38BE-ED58-777F-8F0B265D315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42" name="TextBox 12">
                <a:extLst>
                  <a:ext uri="{FF2B5EF4-FFF2-40B4-BE49-F238E27FC236}">
                    <a16:creationId xmlns:a16="http://schemas.microsoft.com/office/drawing/2014/main" id="{7F527BBE-0585-2ECB-E3C6-9C7184F57550}"/>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38" name="Group 13">
              <a:extLst>
                <a:ext uri="{FF2B5EF4-FFF2-40B4-BE49-F238E27FC236}">
                  <a16:creationId xmlns:a16="http://schemas.microsoft.com/office/drawing/2014/main" id="{E0427C1D-8CE9-5B41-5FB4-6DE82E97186D}"/>
                </a:ext>
              </a:extLst>
            </p:cNvPr>
            <p:cNvGrpSpPr/>
            <p:nvPr/>
          </p:nvGrpSpPr>
          <p:grpSpPr>
            <a:xfrm>
              <a:off x="2570638" y="270521"/>
              <a:ext cx="583309" cy="583309"/>
              <a:chOff x="0" y="0"/>
              <a:chExt cx="812800" cy="812800"/>
            </a:xfrm>
          </p:grpSpPr>
          <p:sp>
            <p:nvSpPr>
              <p:cNvPr id="39" name="Freeform 14">
                <a:extLst>
                  <a:ext uri="{FF2B5EF4-FFF2-40B4-BE49-F238E27FC236}">
                    <a16:creationId xmlns:a16="http://schemas.microsoft.com/office/drawing/2014/main" id="{F1381ED2-3C75-8DFD-5C97-E3B5B4BF00F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0" name="TextBox 15">
                <a:extLst>
                  <a:ext uri="{FF2B5EF4-FFF2-40B4-BE49-F238E27FC236}">
                    <a16:creationId xmlns:a16="http://schemas.microsoft.com/office/drawing/2014/main" id="{29D4079C-6D87-5798-C865-B879ACBBF2B1}"/>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sp>
        <p:nvSpPr>
          <p:cNvPr id="64" name="Freeform 44">
            <a:extLst>
              <a:ext uri="{FF2B5EF4-FFF2-40B4-BE49-F238E27FC236}">
                <a16:creationId xmlns:a16="http://schemas.microsoft.com/office/drawing/2014/main" id="{1A0F5746-E603-1750-79DA-57C98C252304}"/>
              </a:ext>
            </a:extLst>
          </p:cNvPr>
          <p:cNvSpPr/>
          <p:nvPr/>
        </p:nvSpPr>
        <p:spPr>
          <a:xfrm>
            <a:off x="5917500" y="1371984"/>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8" name="Freeform 44">
            <a:extLst>
              <a:ext uri="{FF2B5EF4-FFF2-40B4-BE49-F238E27FC236}">
                <a16:creationId xmlns:a16="http://schemas.microsoft.com/office/drawing/2014/main" id="{8A18062D-4795-3B68-D981-86C1982C8507}"/>
              </a:ext>
            </a:extLst>
          </p:cNvPr>
          <p:cNvSpPr/>
          <p:nvPr/>
        </p:nvSpPr>
        <p:spPr>
          <a:xfrm>
            <a:off x="2574036" y="302027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1" name="Freeform 44">
            <a:extLst>
              <a:ext uri="{FF2B5EF4-FFF2-40B4-BE49-F238E27FC236}">
                <a16:creationId xmlns:a16="http://schemas.microsoft.com/office/drawing/2014/main" id="{C071F8E7-83E8-0821-D76E-353932A3D172}"/>
              </a:ext>
            </a:extLst>
          </p:cNvPr>
          <p:cNvSpPr/>
          <p:nvPr/>
        </p:nvSpPr>
        <p:spPr>
          <a:xfrm>
            <a:off x="5857587" y="4734861"/>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44">
            <a:extLst>
              <a:ext uri="{FF2B5EF4-FFF2-40B4-BE49-F238E27FC236}">
                <a16:creationId xmlns:a16="http://schemas.microsoft.com/office/drawing/2014/main" id="{7D3D3234-6FEF-5844-829D-22EE2069FFF6}"/>
              </a:ext>
            </a:extLst>
          </p:cNvPr>
          <p:cNvSpPr/>
          <p:nvPr/>
        </p:nvSpPr>
        <p:spPr>
          <a:xfrm>
            <a:off x="8833221" y="5609830"/>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44">
            <a:extLst>
              <a:ext uri="{FF2B5EF4-FFF2-40B4-BE49-F238E27FC236}">
                <a16:creationId xmlns:a16="http://schemas.microsoft.com/office/drawing/2014/main" id="{9AD64842-4B80-DAC6-DFD3-EE69B1D6D00E}"/>
              </a:ext>
            </a:extLst>
          </p:cNvPr>
          <p:cNvSpPr/>
          <p:nvPr/>
        </p:nvSpPr>
        <p:spPr>
          <a:xfrm>
            <a:off x="8893390" y="3961133"/>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4" name="Freeform 44">
            <a:extLst>
              <a:ext uri="{FF2B5EF4-FFF2-40B4-BE49-F238E27FC236}">
                <a16:creationId xmlns:a16="http://schemas.microsoft.com/office/drawing/2014/main" id="{6505F6BE-FB69-779E-F2B8-A252B15ECAEC}"/>
              </a:ext>
            </a:extLst>
          </p:cNvPr>
          <p:cNvSpPr/>
          <p:nvPr/>
        </p:nvSpPr>
        <p:spPr>
          <a:xfrm>
            <a:off x="2767753" y="5609830"/>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6" name="TextBox 55">
            <a:extLst>
              <a:ext uri="{FF2B5EF4-FFF2-40B4-BE49-F238E27FC236}">
                <a16:creationId xmlns:a16="http://schemas.microsoft.com/office/drawing/2014/main" id="{2664036D-F504-C77B-5332-5A37E02C502E}"/>
              </a:ext>
            </a:extLst>
          </p:cNvPr>
          <p:cNvSpPr txBox="1"/>
          <p:nvPr/>
        </p:nvSpPr>
        <p:spPr>
          <a:xfrm>
            <a:off x="176212" y="6061594"/>
            <a:ext cx="9553575" cy="992579"/>
          </a:xfrm>
          <a:prstGeom prst="rect">
            <a:avLst/>
          </a:prstGeom>
          <a:noFill/>
        </p:spPr>
        <p:txBody>
          <a:bodyPr wrap="square" rtlCol="0">
            <a:spAutoFit/>
          </a:bodyPr>
          <a:lstStyle/>
          <a:p>
            <a:pPr algn="ctr"/>
            <a:endParaRPr lang="en-GB" sz="800" b="1">
              <a:solidFill>
                <a:srgbClr val="006662"/>
              </a:solidFill>
              <a:latin typeface="Century Gothic" panose="020B0502020202020204" pitchFamily="34" charset="0"/>
            </a:endParaRPr>
          </a:p>
          <a:p>
            <a:pPr algn="ctr"/>
            <a:endParaRPr lang="en-GB" sz="500">
              <a:solidFill>
                <a:srgbClr val="006662"/>
              </a:solidFill>
              <a:latin typeface="Century Gothic" panose="020B0502020202020204" pitchFamily="34" charset="0"/>
            </a:endParaRPr>
          </a:p>
          <a:p>
            <a:pPr algn="ctr"/>
            <a:r>
              <a:rPr lang="en-GB" sz="80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a:latin typeface="Century Gothic" panose="020B0502020202020204" pitchFamily="34" charset="0"/>
              </a:rPr>
              <a:t> </a:t>
            </a:r>
          </a:p>
          <a:p>
            <a:endParaRPr lang="en-GB" sz="1100" b="1">
              <a:latin typeface="Century Gothic" panose="020B0502020202020204" pitchFamily="34" charset="0"/>
            </a:endParaRPr>
          </a:p>
        </p:txBody>
      </p:sp>
      <p:pic>
        <p:nvPicPr>
          <p:cNvPr id="34" name="Picture 33">
            <a:extLst>
              <a:ext uri="{FF2B5EF4-FFF2-40B4-BE49-F238E27FC236}">
                <a16:creationId xmlns:a16="http://schemas.microsoft.com/office/drawing/2014/main" id="{53B5E9BB-BF86-511C-F5E1-B1489CBCB6BF}"/>
              </a:ext>
            </a:extLst>
          </p:cNvPr>
          <p:cNvPicPr>
            <a:picLocks noChangeAspect="1"/>
          </p:cNvPicPr>
          <p:nvPr/>
        </p:nvPicPr>
        <p:blipFill>
          <a:blip r:embed="rId12"/>
          <a:stretch>
            <a:fillRect/>
          </a:stretch>
        </p:blipFill>
        <p:spPr>
          <a:xfrm>
            <a:off x="5875263" y="3030122"/>
            <a:ext cx="146317" cy="121931"/>
          </a:xfrm>
          <a:prstGeom prst="rect">
            <a:avLst/>
          </a:prstGeom>
        </p:spPr>
      </p:pic>
      <p:sp>
        <p:nvSpPr>
          <p:cNvPr id="57" name="Freeform 23">
            <a:extLst>
              <a:ext uri="{FF2B5EF4-FFF2-40B4-BE49-F238E27FC236}">
                <a16:creationId xmlns:a16="http://schemas.microsoft.com/office/drawing/2014/main" id="{C208EB6F-08C2-D14E-C46B-C30714A2EB64}"/>
              </a:ext>
            </a:extLst>
          </p:cNvPr>
          <p:cNvSpPr/>
          <p:nvPr/>
        </p:nvSpPr>
        <p:spPr>
          <a:xfrm flipH="1">
            <a:off x="4403767" y="561005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44">
            <a:extLst>
              <a:ext uri="{FF2B5EF4-FFF2-40B4-BE49-F238E27FC236}">
                <a16:creationId xmlns:a16="http://schemas.microsoft.com/office/drawing/2014/main" id="{5F9F3E2C-8267-92C6-0050-F3564F1600AD}"/>
              </a:ext>
            </a:extLst>
          </p:cNvPr>
          <p:cNvSpPr/>
          <p:nvPr/>
        </p:nvSpPr>
        <p:spPr>
          <a:xfrm>
            <a:off x="2819220" y="3966821"/>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pic>
        <p:nvPicPr>
          <p:cNvPr id="10" name="Picture 9">
            <a:extLst>
              <a:ext uri="{FF2B5EF4-FFF2-40B4-BE49-F238E27FC236}">
                <a16:creationId xmlns:a16="http://schemas.microsoft.com/office/drawing/2014/main" id="{2C4FE12A-D516-EEBF-3D0C-9575BBB86BD5}"/>
              </a:ext>
            </a:extLst>
          </p:cNvPr>
          <p:cNvPicPr>
            <a:picLocks noChangeAspect="1"/>
          </p:cNvPicPr>
          <p:nvPr/>
        </p:nvPicPr>
        <p:blipFill>
          <a:blip r:embed="rId13"/>
          <a:stretch>
            <a:fillRect/>
          </a:stretch>
        </p:blipFill>
        <p:spPr>
          <a:xfrm>
            <a:off x="2784797" y="920186"/>
            <a:ext cx="115834" cy="152413"/>
          </a:xfrm>
          <a:prstGeom prst="rect">
            <a:avLst/>
          </a:prstGeom>
        </p:spPr>
      </p:pic>
      <p:grpSp>
        <p:nvGrpSpPr>
          <p:cNvPr id="11" name="Group 7">
            <a:extLst>
              <a:ext uri="{FF2B5EF4-FFF2-40B4-BE49-F238E27FC236}">
                <a16:creationId xmlns:a16="http://schemas.microsoft.com/office/drawing/2014/main" id="{86F42A1C-3FFA-3FFF-0B6A-194F345325EB}"/>
              </a:ext>
            </a:extLst>
          </p:cNvPr>
          <p:cNvGrpSpPr/>
          <p:nvPr/>
        </p:nvGrpSpPr>
        <p:grpSpPr>
          <a:xfrm>
            <a:off x="7378469" y="4286967"/>
            <a:ext cx="146062" cy="142694"/>
            <a:chOff x="0" y="184916"/>
            <a:chExt cx="3741232" cy="3636623"/>
          </a:xfrm>
        </p:grpSpPr>
        <p:sp>
          <p:nvSpPr>
            <p:cNvPr id="12" name="Freeform 8">
              <a:extLst>
                <a:ext uri="{FF2B5EF4-FFF2-40B4-BE49-F238E27FC236}">
                  <a16:creationId xmlns:a16="http://schemas.microsoft.com/office/drawing/2014/main" id="{08ACC262-728F-6BBE-6095-EA4F3B9D6B87}"/>
                </a:ext>
              </a:extLst>
            </p:cNvPr>
            <p:cNvSpPr/>
            <p:nvPr/>
          </p:nvSpPr>
          <p:spPr>
            <a:xfrm>
              <a:off x="608333" y="853829"/>
              <a:ext cx="3132899" cy="2967710"/>
            </a:xfrm>
            <a:custGeom>
              <a:avLst/>
              <a:gdLst/>
              <a:ahLst/>
              <a:cxnLst/>
              <a:rect l="l" t="t" r="r" b="b"/>
              <a:pathLst>
                <a:path w="3132899" h="2967710">
                  <a:moveTo>
                    <a:pt x="0" y="0"/>
                  </a:moveTo>
                  <a:lnTo>
                    <a:pt x="3132899" y="0"/>
                  </a:lnTo>
                  <a:lnTo>
                    <a:pt x="3132899" y="2967710"/>
                  </a:lnTo>
                  <a:lnTo>
                    <a:pt x="0" y="29677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9">
              <a:extLst>
                <a:ext uri="{FF2B5EF4-FFF2-40B4-BE49-F238E27FC236}">
                  <a16:creationId xmlns:a16="http://schemas.microsoft.com/office/drawing/2014/main" id="{82EE95EA-3131-BE4A-FA75-BBE26C7B6692}"/>
                </a:ext>
              </a:extLst>
            </p:cNvPr>
            <p:cNvSpPr/>
            <p:nvPr/>
          </p:nvSpPr>
          <p:spPr>
            <a:xfrm rot="10078272">
              <a:off x="621769" y="184916"/>
              <a:ext cx="1971350" cy="1867406"/>
            </a:xfrm>
            <a:custGeom>
              <a:avLst/>
              <a:gdLst/>
              <a:ahLst/>
              <a:cxnLst/>
              <a:rect l="l" t="t" r="r" b="b"/>
              <a:pathLst>
                <a:path w="1971350" h="1867406">
                  <a:moveTo>
                    <a:pt x="0" y="0"/>
                  </a:moveTo>
                  <a:lnTo>
                    <a:pt x="1971350" y="0"/>
                  </a:lnTo>
                  <a:lnTo>
                    <a:pt x="1971350" y="1867406"/>
                  </a:lnTo>
                  <a:lnTo>
                    <a:pt x="0" y="18674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nvGrpSpPr>
            <p:cNvPr id="19" name="Group 10">
              <a:extLst>
                <a:ext uri="{FF2B5EF4-FFF2-40B4-BE49-F238E27FC236}">
                  <a16:creationId xmlns:a16="http://schemas.microsoft.com/office/drawing/2014/main" id="{A12270C5-1554-5686-9142-1F0300565CA0}"/>
                </a:ext>
              </a:extLst>
            </p:cNvPr>
            <p:cNvGrpSpPr/>
            <p:nvPr/>
          </p:nvGrpSpPr>
          <p:grpSpPr>
            <a:xfrm>
              <a:off x="0" y="1810741"/>
              <a:ext cx="852996" cy="852996"/>
              <a:chOff x="0" y="0"/>
              <a:chExt cx="812800" cy="812800"/>
            </a:xfrm>
          </p:grpSpPr>
          <p:sp>
            <p:nvSpPr>
              <p:cNvPr id="46" name="Freeform 11">
                <a:extLst>
                  <a:ext uri="{FF2B5EF4-FFF2-40B4-BE49-F238E27FC236}">
                    <a16:creationId xmlns:a16="http://schemas.microsoft.com/office/drawing/2014/main" id="{DEFD2089-DC59-CF26-B28A-B9398E72EAD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44A03"/>
              </a:solidFill>
            </p:spPr>
            <p:txBody>
              <a:bodyPr/>
              <a:lstStyle/>
              <a:p>
                <a:endParaRPr lang="en-GB"/>
              </a:p>
            </p:txBody>
          </p:sp>
          <p:sp>
            <p:nvSpPr>
              <p:cNvPr id="47" name="TextBox 12">
                <a:extLst>
                  <a:ext uri="{FF2B5EF4-FFF2-40B4-BE49-F238E27FC236}">
                    <a16:creationId xmlns:a16="http://schemas.microsoft.com/office/drawing/2014/main" id="{50574CCB-FC7C-DDE9-C539-5D3C65F6A54F}"/>
                  </a:ext>
                </a:extLst>
              </p:cNvPr>
              <p:cNvSpPr txBox="1"/>
              <p:nvPr/>
            </p:nvSpPr>
            <p:spPr>
              <a:xfrm>
                <a:off x="76200" y="47625"/>
                <a:ext cx="660400" cy="688975"/>
              </a:xfrm>
              <a:prstGeom prst="rect">
                <a:avLst/>
              </a:prstGeom>
            </p:spPr>
            <p:txBody>
              <a:bodyPr lIns="50800" tIns="50800" rIns="50800" bIns="50800" rtlCol="0" anchor="ctr"/>
              <a:lstStyle/>
              <a:p>
                <a:pPr algn="ctr">
                  <a:lnSpc>
                    <a:spcPts val="1960"/>
                  </a:lnSpc>
                </a:pPr>
                <a:endParaRPr/>
              </a:p>
            </p:txBody>
          </p:sp>
        </p:grpSp>
        <p:grpSp>
          <p:nvGrpSpPr>
            <p:cNvPr id="43" name="Group 13">
              <a:extLst>
                <a:ext uri="{FF2B5EF4-FFF2-40B4-BE49-F238E27FC236}">
                  <a16:creationId xmlns:a16="http://schemas.microsoft.com/office/drawing/2014/main" id="{53EA9269-C1A8-45D3-F5AD-9BA2475F9358}"/>
                </a:ext>
              </a:extLst>
            </p:cNvPr>
            <p:cNvGrpSpPr/>
            <p:nvPr/>
          </p:nvGrpSpPr>
          <p:grpSpPr>
            <a:xfrm>
              <a:off x="2570638" y="270521"/>
              <a:ext cx="583309" cy="583309"/>
              <a:chOff x="0" y="0"/>
              <a:chExt cx="812800" cy="812800"/>
            </a:xfrm>
          </p:grpSpPr>
          <p:sp>
            <p:nvSpPr>
              <p:cNvPr id="44" name="Freeform 14">
                <a:extLst>
                  <a:ext uri="{FF2B5EF4-FFF2-40B4-BE49-F238E27FC236}">
                    <a16:creationId xmlns:a16="http://schemas.microsoft.com/office/drawing/2014/main" id="{32E7F6BE-4E51-27B6-C0C7-022D6400729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6721F"/>
              </a:solidFill>
            </p:spPr>
            <p:txBody>
              <a:bodyPr/>
              <a:lstStyle/>
              <a:p>
                <a:endParaRPr lang="en-GB"/>
              </a:p>
            </p:txBody>
          </p:sp>
          <p:sp>
            <p:nvSpPr>
              <p:cNvPr id="45" name="TextBox 15">
                <a:extLst>
                  <a:ext uri="{FF2B5EF4-FFF2-40B4-BE49-F238E27FC236}">
                    <a16:creationId xmlns:a16="http://schemas.microsoft.com/office/drawing/2014/main" id="{59065EFF-7207-25EB-FD0F-569C69A35682}"/>
                  </a:ext>
                </a:extLst>
              </p:cNvPr>
              <p:cNvSpPr txBox="1"/>
              <p:nvPr/>
            </p:nvSpPr>
            <p:spPr>
              <a:xfrm>
                <a:off x="76201" y="47622"/>
                <a:ext cx="660398" cy="688969"/>
              </a:xfrm>
              <a:prstGeom prst="rect">
                <a:avLst/>
              </a:prstGeom>
            </p:spPr>
            <p:txBody>
              <a:bodyPr lIns="50800" tIns="50800" rIns="50800" bIns="50800" rtlCol="0" anchor="ctr"/>
              <a:lstStyle/>
              <a:p>
                <a:pPr algn="ctr">
                  <a:lnSpc>
                    <a:spcPts val="1960"/>
                  </a:lnSpc>
                </a:pPr>
                <a:endParaRPr/>
              </a:p>
            </p:txBody>
          </p:sp>
        </p:grpSp>
      </p:grpSp>
      <p:pic>
        <p:nvPicPr>
          <p:cNvPr id="48" name="Picture 47">
            <a:extLst>
              <a:ext uri="{FF2B5EF4-FFF2-40B4-BE49-F238E27FC236}">
                <a16:creationId xmlns:a16="http://schemas.microsoft.com/office/drawing/2014/main" id="{8D1F4AE7-30B7-6301-D5EE-76E553F0B3C4}"/>
              </a:ext>
            </a:extLst>
          </p:cNvPr>
          <p:cNvPicPr>
            <a:picLocks noChangeAspect="1"/>
          </p:cNvPicPr>
          <p:nvPr/>
        </p:nvPicPr>
        <p:blipFill>
          <a:blip r:embed="rId12"/>
          <a:stretch>
            <a:fillRect/>
          </a:stretch>
        </p:blipFill>
        <p:spPr>
          <a:xfrm>
            <a:off x="8907720" y="1415326"/>
            <a:ext cx="146317" cy="121931"/>
          </a:xfrm>
          <a:prstGeom prst="rect">
            <a:avLst/>
          </a:prstGeom>
        </p:spPr>
      </p:pic>
      <p:sp>
        <p:nvSpPr>
          <p:cNvPr id="49" name="Freeform 23">
            <a:extLst>
              <a:ext uri="{FF2B5EF4-FFF2-40B4-BE49-F238E27FC236}">
                <a16:creationId xmlns:a16="http://schemas.microsoft.com/office/drawing/2014/main" id="{43F9D73C-EE72-AC93-C124-83505D0EA226}"/>
              </a:ext>
            </a:extLst>
          </p:cNvPr>
          <p:cNvSpPr/>
          <p:nvPr/>
        </p:nvSpPr>
        <p:spPr>
          <a:xfrm flipH="1">
            <a:off x="2787103" y="4357899"/>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2" name="Freeform 23">
            <a:extLst>
              <a:ext uri="{FF2B5EF4-FFF2-40B4-BE49-F238E27FC236}">
                <a16:creationId xmlns:a16="http://schemas.microsoft.com/office/drawing/2014/main" id="{3A092138-CFA5-911D-7FE3-7AAD9822BFE0}"/>
              </a:ext>
            </a:extLst>
          </p:cNvPr>
          <p:cNvSpPr/>
          <p:nvPr/>
        </p:nvSpPr>
        <p:spPr>
          <a:xfrm flipH="1">
            <a:off x="4366163" y="1269331"/>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 name="Freeform 23">
            <a:extLst>
              <a:ext uri="{FF2B5EF4-FFF2-40B4-BE49-F238E27FC236}">
                <a16:creationId xmlns:a16="http://schemas.microsoft.com/office/drawing/2014/main" id="{8F835133-54A3-AD85-CD65-8D4D6C34421B}"/>
              </a:ext>
            </a:extLst>
          </p:cNvPr>
          <p:cNvSpPr/>
          <p:nvPr/>
        </p:nvSpPr>
        <p:spPr>
          <a:xfrm flipH="1">
            <a:off x="2762876" y="2213300"/>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44">
            <a:extLst>
              <a:ext uri="{FF2B5EF4-FFF2-40B4-BE49-F238E27FC236}">
                <a16:creationId xmlns:a16="http://schemas.microsoft.com/office/drawing/2014/main" id="{DF2E3FD8-EF37-6642-8D99-3AE7EB57DA71}"/>
              </a:ext>
            </a:extLst>
          </p:cNvPr>
          <p:cNvSpPr/>
          <p:nvPr/>
        </p:nvSpPr>
        <p:spPr>
          <a:xfrm>
            <a:off x="2581371" y="223002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4" name="Freeform 44">
            <a:extLst>
              <a:ext uri="{FF2B5EF4-FFF2-40B4-BE49-F238E27FC236}">
                <a16:creationId xmlns:a16="http://schemas.microsoft.com/office/drawing/2014/main" id="{E7FDAD90-7540-0C5A-45AF-B9CC710900B1}"/>
              </a:ext>
            </a:extLst>
          </p:cNvPr>
          <p:cNvSpPr/>
          <p:nvPr/>
        </p:nvSpPr>
        <p:spPr>
          <a:xfrm>
            <a:off x="2608190" y="92018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1" name="Freeform 23">
            <a:extLst>
              <a:ext uri="{FF2B5EF4-FFF2-40B4-BE49-F238E27FC236}">
                <a16:creationId xmlns:a16="http://schemas.microsoft.com/office/drawing/2014/main" id="{E1470E4C-4C68-A79A-E98E-334CF1AAA976}"/>
              </a:ext>
            </a:extLst>
          </p:cNvPr>
          <p:cNvSpPr/>
          <p:nvPr/>
        </p:nvSpPr>
        <p:spPr>
          <a:xfrm flipH="1">
            <a:off x="4275234" y="4699222"/>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4" name="Freeform 44">
            <a:extLst>
              <a:ext uri="{FF2B5EF4-FFF2-40B4-BE49-F238E27FC236}">
                <a16:creationId xmlns:a16="http://schemas.microsoft.com/office/drawing/2014/main" id="{6C23C6A7-2D33-04A1-71E8-F552F22536C4}"/>
              </a:ext>
            </a:extLst>
          </p:cNvPr>
          <p:cNvSpPr/>
          <p:nvPr/>
        </p:nvSpPr>
        <p:spPr>
          <a:xfrm>
            <a:off x="4079830" y="472139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8" name="Freeform 44">
            <a:extLst>
              <a:ext uri="{FF2B5EF4-FFF2-40B4-BE49-F238E27FC236}">
                <a16:creationId xmlns:a16="http://schemas.microsoft.com/office/drawing/2014/main" id="{84A32199-D76B-36CB-F199-9D07BFC39F72}"/>
              </a:ext>
            </a:extLst>
          </p:cNvPr>
          <p:cNvSpPr/>
          <p:nvPr/>
        </p:nvSpPr>
        <p:spPr>
          <a:xfrm>
            <a:off x="2584534" y="4377635"/>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59" name="Freeform 23">
            <a:extLst>
              <a:ext uri="{FF2B5EF4-FFF2-40B4-BE49-F238E27FC236}">
                <a16:creationId xmlns:a16="http://schemas.microsoft.com/office/drawing/2014/main" id="{F3C9836B-C360-63F2-C662-C4442B4700D7}"/>
              </a:ext>
            </a:extLst>
          </p:cNvPr>
          <p:cNvSpPr/>
          <p:nvPr/>
        </p:nvSpPr>
        <p:spPr>
          <a:xfrm flipH="1">
            <a:off x="2777015" y="3035465"/>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60" name="Picture 59">
            <a:extLst>
              <a:ext uri="{FF2B5EF4-FFF2-40B4-BE49-F238E27FC236}">
                <a16:creationId xmlns:a16="http://schemas.microsoft.com/office/drawing/2014/main" id="{39944662-3625-8D59-488B-58EDED3E8FA8}"/>
              </a:ext>
            </a:extLst>
          </p:cNvPr>
          <p:cNvPicPr>
            <a:picLocks noChangeAspect="1"/>
          </p:cNvPicPr>
          <p:nvPr/>
        </p:nvPicPr>
        <p:blipFill>
          <a:blip r:embed="rId12"/>
          <a:stretch>
            <a:fillRect/>
          </a:stretch>
        </p:blipFill>
        <p:spPr>
          <a:xfrm>
            <a:off x="4228828" y="3070487"/>
            <a:ext cx="146317" cy="121931"/>
          </a:xfrm>
          <a:prstGeom prst="rect">
            <a:avLst/>
          </a:prstGeom>
        </p:spPr>
      </p:pic>
      <p:sp>
        <p:nvSpPr>
          <p:cNvPr id="61" name="Freeform 23">
            <a:extLst>
              <a:ext uri="{FF2B5EF4-FFF2-40B4-BE49-F238E27FC236}">
                <a16:creationId xmlns:a16="http://schemas.microsoft.com/office/drawing/2014/main" id="{23B5F7C8-6706-F3B3-1BCF-8ED925C0F25D}"/>
              </a:ext>
            </a:extLst>
          </p:cNvPr>
          <p:cNvSpPr/>
          <p:nvPr/>
        </p:nvSpPr>
        <p:spPr>
          <a:xfrm flipH="1">
            <a:off x="4392304" y="3072886"/>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pic>
        <p:nvPicPr>
          <p:cNvPr id="3" name="Picture 2" descr="A blue and white striped flag with black letters&#10;&#10;Description automatically generated">
            <a:extLst>
              <a:ext uri="{FF2B5EF4-FFF2-40B4-BE49-F238E27FC236}">
                <a16:creationId xmlns:a16="http://schemas.microsoft.com/office/drawing/2014/main" id="{DBB9A1C6-4990-5B35-EA5F-57AF51A93A1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81715" y="2534327"/>
            <a:ext cx="424215" cy="282219"/>
          </a:xfrm>
          <a:prstGeom prst="rect">
            <a:avLst/>
          </a:prstGeom>
        </p:spPr>
      </p:pic>
      <p:sp>
        <p:nvSpPr>
          <p:cNvPr id="9" name="Freeform 44">
            <a:extLst>
              <a:ext uri="{FF2B5EF4-FFF2-40B4-BE49-F238E27FC236}">
                <a16:creationId xmlns:a16="http://schemas.microsoft.com/office/drawing/2014/main" id="{32193614-9BAB-2B27-4C97-845BEDB6BE08}"/>
              </a:ext>
            </a:extLst>
          </p:cNvPr>
          <p:cNvSpPr/>
          <p:nvPr/>
        </p:nvSpPr>
        <p:spPr>
          <a:xfrm>
            <a:off x="4164221" y="1298602"/>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44">
            <a:extLst>
              <a:ext uri="{FF2B5EF4-FFF2-40B4-BE49-F238E27FC236}">
                <a16:creationId xmlns:a16="http://schemas.microsoft.com/office/drawing/2014/main" id="{1C927A29-2D5B-39FC-4AF5-504D2681ADB6}"/>
              </a:ext>
            </a:extLst>
          </p:cNvPr>
          <p:cNvSpPr/>
          <p:nvPr/>
        </p:nvSpPr>
        <p:spPr>
          <a:xfrm>
            <a:off x="5684213" y="223002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7" name="Freeform 44">
            <a:extLst>
              <a:ext uri="{FF2B5EF4-FFF2-40B4-BE49-F238E27FC236}">
                <a16:creationId xmlns:a16="http://schemas.microsoft.com/office/drawing/2014/main" id="{EA45FF63-F347-2BF5-62FF-54AA09DD6B56}"/>
              </a:ext>
            </a:extLst>
          </p:cNvPr>
          <p:cNvSpPr/>
          <p:nvPr/>
        </p:nvSpPr>
        <p:spPr>
          <a:xfrm>
            <a:off x="7434744" y="4721396"/>
            <a:ext cx="148998" cy="118328"/>
          </a:xfrm>
          <a:prstGeom prst="rect">
            <a:avLst/>
          </a:pr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5" name="TextBox 64">
            <a:extLst>
              <a:ext uri="{FF2B5EF4-FFF2-40B4-BE49-F238E27FC236}">
                <a16:creationId xmlns:a16="http://schemas.microsoft.com/office/drawing/2014/main" id="{27B6FBD1-31B3-DFD5-D092-811BFF201785}"/>
              </a:ext>
            </a:extLst>
          </p:cNvPr>
          <p:cNvSpPr txBox="1"/>
          <p:nvPr/>
        </p:nvSpPr>
        <p:spPr>
          <a:xfrm>
            <a:off x="127135" y="1338930"/>
            <a:ext cx="775106"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13/04/26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04/05/26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01/06/26</a:t>
            </a:r>
            <a:endParaRPr kumimoji="0" lang="en-GB" sz="800" b="1" i="0" u="none" strike="noStrike" kern="1200" cap="none" spc="0" normalizeH="0" baseline="0" noProof="0">
              <a:ln>
                <a:noFill/>
              </a:ln>
              <a:solidFill>
                <a:prstClr val="white"/>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22/06/26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13/07/26</a:t>
            </a:r>
          </a:p>
          <a:p>
            <a:pPr algn="ctr">
              <a:defRPr/>
            </a:pPr>
            <a:r>
              <a:rPr lang="en-GB" sz="800" b="1">
                <a:solidFill>
                  <a:prstClr val="white"/>
                </a:solidFill>
                <a:latin typeface="Century Gothic"/>
              </a:rPr>
              <a:t>07/09/26</a:t>
            </a:r>
          </a:p>
          <a:p>
            <a:pPr algn="ctr">
              <a:defRPr/>
            </a:pPr>
            <a:r>
              <a:rPr lang="en-GB" sz="800" b="1" i="0" u="none" strike="noStrike" kern="1200" cap="none" spc="0" normalizeH="0" baseline="0" noProof="0">
                <a:ln>
                  <a:noFill/>
                </a:ln>
                <a:solidFill>
                  <a:prstClr val="white"/>
                </a:solidFill>
                <a:effectLst/>
                <a:uLnTx/>
                <a:uFillTx/>
                <a:latin typeface="Century Gothic"/>
              </a:rPr>
              <a:t>28/09/26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19/10/26</a:t>
            </a:r>
            <a:r>
              <a:rPr kumimoji="0" lang="en-GB" sz="800" b="1" i="0" u="none" strike="noStrike" kern="1200" cap="none" spc="0" normalizeH="0" baseline="0" noProof="0">
                <a:ln>
                  <a:noFill/>
                </a:ln>
                <a:solidFill>
                  <a:prstClr val="white"/>
                </a:solidFill>
                <a:effectLst/>
                <a:uLnTx/>
                <a:uFillTx/>
                <a:latin typeface="Century Gothic"/>
                <a:ea typeface="+mn-ea"/>
                <a:cs typeface="+mn-cs"/>
              </a:rPr>
              <a:t> </a:t>
            </a:r>
          </a:p>
        </p:txBody>
      </p:sp>
      <p:sp>
        <p:nvSpPr>
          <p:cNvPr id="66" name="TextBox 65">
            <a:extLst>
              <a:ext uri="{FF2B5EF4-FFF2-40B4-BE49-F238E27FC236}">
                <a16:creationId xmlns:a16="http://schemas.microsoft.com/office/drawing/2014/main" id="{881CC8B0-C9E6-AEA2-BAB1-56FA5F02AF81}"/>
              </a:ext>
            </a:extLst>
          </p:cNvPr>
          <p:cNvSpPr txBox="1"/>
          <p:nvPr/>
        </p:nvSpPr>
        <p:spPr>
          <a:xfrm>
            <a:off x="-100363" y="3020276"/>
            <a:ext cx="121749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20/04/26</a:t>
            </a:r>
            <a:r>
              <a:rPr kumimoji="0" lang="en-GB" sz="800" b="1" i="0" u="none" strike="noStrike" kern="1200" cap="none" spc="0" normalizeH="0" baseline="0" noProof="0">
                <a:ln>
                  <a:noFill/>
                </a:ln>
                <a:solidFill>
                  <a:prstClr val="white"/>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11/05/26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08/06/26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29/06/26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20/07/26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14/09/26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05/10/26</a:t>
            </a:r>
          </a:p>
        </p:txBody>
      </p:sp>
      <p:sp>
        <p:nvSpPr>
          <p:cNvPr id="67" name="TextBox 66">
            <a:extLst>
              <a:ext uri="{FF2B5EF4-FFF2-40B4-BE49-F238E27FC236}">
                <a16:creationId xmlns:a16="http://schemas.microsoft.com/office/drawing/2014/main" id="{63CF095C-8E05-6A3B-494A-3A8FD28762A4}"/>
              </a:ext>
            </a:extLst>
          </p:cNvPr>
          <p:cNvSpPr txBox="1"/>
          <p:nvPr/>
        </p:nvSpPr>
        <p:spPr>
          <a:xfrm>
            <a:off x="0" y="4752080"/>
            <a:ext cx="1098416"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27/04/26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18/05/26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15/06/25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06/07/26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31/08/26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21/09/26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12/10/26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prstClr val="white"/>
              </a:solidFill>
              <a:latin typeface="Century Gothic"/>
            </a:endParaRPr>
          </a:p>
        </p:txBody>
      </p:sp>
      <p:sp>
        <p:nvSpPr>
          <p:cNvPr id="53" name="Freeform 23">
            <a:extLst>
              <a:ext uri="{FF2B5EF4-FFF2-40B4-BE49-F238E27FC236}">
                <a16:creationId xmlns:a16="http://schemas.microsoft.com/office/drawing/2014/main" id="{1841ACC8-E25F-0502-003A-51AE70CCC190}"/>
              </a:ext>
            </a:extLst>
          </p:cNvPr>
          <p:cNvSpPr/>
          <p:nvPr/>
        </p:nvSpPr>
        <p:spPr>
          <a:xfrm flipH="1">
            <a:off x="2790297" y="2589307"/>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2" name="Freeform 23">
            <a:extLst>
              <a:ext uri="{FF2B5EF4-FFF2-40B4-BE49-F238E27FC236}">
                <a16:creationId xmlns:a16="http://schemas.microsoft.com/office/drawing/2014/main" id="{D64BAC26-31F0-0506-1E15-4EDF74C155E6}"/>
              </a:ext>
            </a:extLst>
          </p:cNvPr>
          <p:cNvSpPr/>
          <p:nvPr/>
        </p:nvSpPr>
        <p:spPr>
          <a:xfrm flipH="1">
            <a:off x="2718663" y="4701724"/>
            <a:ext cx="116704" cy="153967"/>
          </a:xfrm>
          <a:custGeom>
            <a:avLst/>
            <a:gdLst/>
            <a:ahLst/>
            <a:cxnLst/>
            <a:rect l="l" t="t" r="r" b="b"/>
            <a:pathLst>
              <a:path w="424791" h="647188">
                <a:moveTo>
                  <a:pt x="424791" y="0"/>
                </a:moveTo>
                <a:lnTo>
                  <a:pt x="0" y="0"/>
                </a:lnTo>
                <a:lnTo>
                  <a:pt x="0" y="647189"/>
                </a:lnTo>
                <a:lnTo>
                  <a:pt x="424791" y="647189"/>
                </a:lnTo>
                <a:lnTo>
                  <a:pt x="42479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339119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34CF-723B-DA2D-2639-8BF1B8B4E100}"/>
            </a:ext>
          </a:extLst>
        </p:cNvPr>
        <p:cNvGrpSpPr/>
        <p:nvPr/>
      </p:nvGrpSpPr>
      <p:grpSpPr>
        <a:xfrm>
          <a:off x="0" y="0"/>
          <a:ext cx="0" cy="0"/>
          <a:chOff x="0" y="0"/>
          <a:chExt cx="0" cy="0"/>
        </a:xfrm>
      </p:grpSpPr>
      <p:pic>
        <p:nvPicPr>
          <p:cNvPr id="89" name="Picture 88" descr="A white calendar with blue lines&#10;&#10;AI-generated content may be incorrect.">
            <a:extLst>
              <a:ext uri="{FF2B5EF4-FFF2-40B4-BE49-F238E27FC236}">
                <a16:creationId xmlns:a16="http://schemas.microsoft.com/office/drawing/2014/main" id="{1ADAE716-47F6-D42D-4515-C96112155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87" y="0"/>
            <a:ext cx="9906000" cy="6858000"/>
          </a:xfrm>
          <a:prstGeom prst="rect">
            <a:avLst/>
          </a:prstGeom>
        </p:spPr>
      </p:pic>
      <p:sp>
        <p:nvSpPr>
          <p:cNvPr id="8" name="TextBox 7">
            <a:extLst>
              <a:ext uri="{FF2B5EF4-FFF2-40B4-BE49-F238E27FC236}">
                <a16:creationId xmlns:a16="http://schemas.microsoft.com/office/drawing/2014/main" id="{B4A92CF3-46E0-F1B3-F3A2-909FD8077B68}"/>
              </a:ext>
            </a:extLst>
          </p:cNvPr>
          <p:cNvSpPr txBox="1"/>
          <p:nvPr/>
        </p:nvSpPr>
        <p:spPr>
          <a:xfrm>
            <a:off x="820736" y="844561"/>
            <a:ext cx="668177"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b="1">
                <a:solidFill>
                  <a:prstClr val="black"/>
                </a:solidFill>
                <a:latin typeface="Century Gothic" panose="020B0502020202020204" pitchFamily="34" charset="0"/>
              </a:rPr>
              <a:t>Option Three</a:t>
            </a: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Dessert</a:t>
            </a:r>
            <a:endParaRPr kumimoji="0" lang="en-GB" sz="9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50" name="TextBox 42">
            <a:extLst>
              <a:ext uri="{FF2B5EF4-FFF2-40B4-BE49-F238E27FC236}">
                <a16:creationId xmlns:a16="http://schemas.microsoft.com/office/drawing/2014/main" id="{6F2F26C6-8569-1EC7-97CA-BCB3EAE27858}"/>
              </a:ext>
            </a:extLst>
          </p:cNvPr>
          <p:cNvSpPr txBox="1"/>
          <p:nvPr/>
        </p:nvSpPr>
        <p:spPr>
          <a:xfrm>
            <a:off x="3872698" y="5557949"/>
            <a:ext cx="440521" cy="209345"/>
          </a:xfrm>
          <a:prstGeom prst="rect">
            <a:avLst/>
          </a:prstGeom>
        </p:spPr>
        <p:txBody>
          <a:bodyPr lIns="27376" tIns="27376" rIns="27376" bIns="27376" rtlCol="0" anchor="ctr"/>
          <a:lstStyle/>
          <a:p>
            <a:pPr algn="ctr">
              <a:lnSpc>
                <a:spcPts val="1959"/>
              </a:lnSpc>
            </a:pPr>
            <a:endParaRPr/>
          </a:p>
        </p:txBody>
      </p:sp>
      <p:sp>
        <p:nvSpPr>
          <p:cNvPr id="29" name="TextBox 28">
            <a:extLst>
              <a:ext uri="{FF2B5EF4-FFF2-40B4-BE49-F238E27FC236}">
                <a16:creationId xmlns:a16="http://schemas.microsoft.com/office/drawing/2014/main" id="{F8DC580C-08B4-8BFB-C083-53C85E191C4C}"/>
              </a:ext>
            </a:extLst>
          </p:cNvPr>
          <p:cNvSpPr txBox="1"/>
          <p:nvPr/>
        </p:nvSpPr>
        <p:spPr>
          <a:xfrm>
            <a:off x="820735" y="2497453"/>
            <a:ext cx="668177"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b="1">
                <a:solidFill>
                  <a:prstClr val="black"/>
                </a:solidFill>
                <a:latin typeface="Century Gothic" panose="020B0502020202020204" pitchFamily="34" charset="0"/>
              </a:rPr>
              <a:t>Option Three</a:t>
            </a:r>
            <a:endParaRPr kumimoji="0" lang="en-GB" sz="800" b="1" i="0" u="none" strike="noStrike" kern="1200" cap="none" spc="0" normalizeH="0" baseline="0" noProof="0">
              <a:ln>
                <a:noFill/>
              </a:ln>
              <a:solidFill>
                <a:prstClr val="black"/>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Dessert</a:t>
            </a:r>
          </a:p>
        </p:txBody>
      </p:sp>
      <p:sp>
        <p:nvSpPr>
          <p:cNvPr id="30" name="TextBox 29">
            <a:extLst>
              <a:ext uri="{FF2B5EF4-FFF2-40B4-BE49-F238E27FC236}">
                <a16:creationId xmlns:a16="http://schemas.microsoft.com/office/drawing/2014/main" id="{21E96C93-913E-0648-9C2A-60E968D1B617}"/>
              </a:ext>
            </a:extLst>
          </p:cNvPr>
          <p:cNvSpPr txBox="1"/>
          <p:nvPr/>
        </p:nvSpPr>
        <p:spPr>
          <a:xfrm>
            <a:off x="820736" y="4197294"/>
            <a:ext cx="668177" cy="156966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One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Option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Two</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GB" sz="800" b="1">
                <a:solidFill>
                  <a:prstClr val="black"/>
                </a:solidFill>
                <a:latin typeface="Century Gothic" panose="020B0502020202020204" pitchFamily="34" charset="0"/>
              </a:rPr>
              <a:t>Option Three</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Sides</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800" b="1">
              <a:solidFill>
                <a:prstClr val="black"/>
              </a:solidFill>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entury Gothic" panose="020B0502020202020204" pitchFamily="34" charset="0"/>
              </a:rPr>
              <a:t>Dessert</a:t>
            </a:r>
            <a:endParaRPr kumimoji="0" lang="en-GB" sz="900" b="1" i="0" u="none" strike="noStrike" kern="1200" cap="none" spc="0" normalizeH="0" baseline="0" noProof="0">
              <a:ln>
                <a:noFill/>
              </a:ln>
              <a:solidFill>
                <a:prstClr val="black"/>
              </a:solidFill>
              <a:effectLst/>
              <a:uLnTx/>
              <a:uFillTx/>
              <a:latin typeface="Century Gothic" panose="020B0502020202020204" pitchFamily="34" charset="0"/>
            </a:endParaRPr>
          </a:p>
        </p:txBody>
      </p:sp>
      <p:sp>
        <p:nvSpPr>
          <p:cNvPr id="28" name="TextBox 27">
            <a:extLst>
              <a:ext uri="{FF2B5EF4-FFF2-40B4-BE49-F238E27FC236}">
                <a16:creationId xmlns:a16="http://schemas.microsoft.com/office/drawing/2014/main" id="{C598CD9A-1C77-245D-EE5A-825407FA7CB1}"/>
              </a:ext>
            </a:extLst>
          </p:cNvPr>
          <p:cNvSpPr txBox="1"/>
          <p:nvPr/>
        </p:nvSpPr>
        <p:spPr>
          <a:xfrm>
            <a:off x="2632812" y="108610"/>
            <a:ext cx="4640376" cy="369332"/>
          </a:xfrm>
          <a:prstGeom prst="rect">
            <a:avLst/>
          </a:prstGeom>
          <a:noFill/>
        </p:spPr>
        <p:txBody>
          <a:bodyPr wrap="square" rtlCol="0">
            <a:spAutoFit/>
          </a:bodyPr>
          <a:lstStyle/>
          <a:p>
            <a:pPr algn="ctr"/>
            <a:r>
              <a:rPr lang="en-GB" b="1">
                <a:latin typeface="Century Gothic" panose="020B0502020202020204" pitchFamily="34" charset="0"/>
              </a:rPr>
              <a:t>SPRING SUMMER MENU 2026</a:t>
            </a:r>
          </a:p>
        </p:txBody>
      </p:sp>
      <p:graphicFrame>
        <p:nvGraphicFramePr>
          <p:cNvPr id="14" name="Table 13">
            <a:extLst>
              <a:ext uri="{FF2B5EF4-FFF2-40B4-BE49-F238E27FC236}">
                <a16:creationId xmlns:a16="http://schemas.microsoft.com/office/drawing/2014/main" id="{2D44D91F-55F5-EE83-7889-B411BC153BB9}"/>
              </a:ext>
            </a:extLst>
          </p:cNvPr>
          <p:cNvGraphicFramePr>
            <a:graphicFrameLocks noGrp="1"/>
          </p:cNvGraphicFramePr>
          <p:nvPr>
            <p:extLst>
              <p:ext uri="{D42A27DB-BD31-4B8C-83A1-F6EECF244321}">
                <p14:modId xmlns:p14="http://schemas.microsoft.com/office/powerpoint/2010/main" val="3826401128"/>
              </p:ext>
            </p:extLst>
          </p:nvPr>
        </p:nvGraphicFramePr>
        <p:xfrm>
          <a:off x="1426858" y="825845"/>
          <a:ext cx="7788286" cy="1659927"/>
        </p:xfrm>
        <a:graphic>
          <a:graphicData uri="http://schemas.openxmlformats.org/drawingml/2006/table">
            <a:tbl>
              <a:tblPr firstRow="1" bandRow="1">
                <a:tableStyleId>{5C22544A-7EE6-4342-B048-85BDC9FD1C3A}</a:tableStyleId>
              </a:tblPr>
              <a:tblGrid>
                <a:gridCol w="1557657">
                  <a:extLst>
                    <a:ext uri="{9D8B030D-6E8A-4147-A177-3AD203B41FA5}">
                      <a16:colId xmlns:a16="http://schemas.microsoft.com/office/drawing/2014/main" val="426743384"/>
                    </a:ext>
                  </a:extLst>
                </a:gridCol>
                <a:gridCol w="1615568">
                  <a:extLst>
                    <a:ext uri="{9D8B030D-6E8A-4147-A177-3AD203B41FA5}">
                      <a16:colId xmlns:a16="http://schemas.microsoft.com/office/drawing/2014/main" val="1888228126"/>
                    </a:ext>
                  </a:extLst>
                </a:gridCol>
                <a:gridCol w="1499746">
                  <a:extLst>
                    <a:ext uri="{9D8B030D-6E8A-4147-A177-3AD203B41FA5}">
                      <a16:colId xmlns:a16="http://schemas.microsoft.com/office/drawing/2014/main" val="3470962500"/>
                    </a:ext>
                  </a:extLst>
                </a:gridCol>
                <a:gridCol w="1547436">
                  <a:extLst>
                    <a:ext uri="{9D8B030D-6E8A-4147-A177-3AD203B41FA5}">
                      <a16:colId xmlns:a16="http://schemas.microsoft.com/office/drawing/2014/main" val="3633866263"/>
                    </a:ext>
                  </a:extLst>
                </a:gridCol>
                <a:gridCol w="1567879">
                  <a:extLst>
                    <a:ext uri="{9D8B030D-6E8A-4147-A177-3AD203B41FA5}">
                      <a16:colId xmlns:a16="http://schemas.microsoft.com/office/drawing/2014/main" val="4088356186"/>
                    </a:ext>
                  </a:extLst>
                </a:gridCol>
              </a:tblGrid>
              <a:tr h="375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V188</a:t>
                      </a:r>
                      <a:r>
                        <a:rPr lang="en-GB" sz="600" b="0">
                          <a:solidFill>
                            <a:schemeClr val="tx1"/>
                          </a:solidFill>
                          <a:latin typeface="Century Gothic"/>
                        </a:rPr>
                        <a:t> Tomato Sauce </a:t>
                      </a:r>
                      <a:r>
                        <a:rPr lang="en-GB" sz="600" b="1">
                          <a:solidFill>
                            <a:schemeClr val="tx1"/>
                          </a:solidFill>
                          <a:latin typeface="Century Gothic"/>
                        </a:rPr>
                        <a:t>SD9</a:t>
                      </a:r>
                      <a:r>
                        <a:rPr lang="en-GB" sz="600" b="0">
                          <a:solidFill>
                            <a:schemeClr val="tx1"/>
                          </a:solidFill>
                          <a:latin typeface="Century Gothic"/>
                        </a:rPr>
                        <a:t>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B5</a:t>
                      </a:r>
                      <a:r>
                        <a:rPr lang="en-GB" sz="600" b="0">
                          <a:solidFill>
                            <a:schemeClr val="tx1"/>
                          </a:solidFill>
                          <a:latin typeface="Century Gothic"/>
                        </a:rPr>
                        <a:t> Beef Burger with </a:t>
                      </a:r>
                      <a:r>
                        <a:rPr lang="en-GB" sz="600" b="1">
                          <a:solidFill>
                            <a:schemeClr val="tx1"/>
                          </a:solidFill>
                          <a:latin typeface="Century Gothic"/>
                        </a:rPr>
                        <a:t>BB4</a:t>
                      </a:r>
                      <a:r>
                        <a:rPr lang="en-GB" sz="600" b="0">
                          <a:solidFill>
                            <a:schemeClr val="tx1"/>
                          </a:solidFill>
                          <a:latin typeface="Century Gothic"/>
                        </a:rPr>
                        <a:t> Cheese in a </a:t>
                      </a:r>
                      <a:r>
                        <a:rPr lang="en-GB" sz="600" b="1">
                          <a:solidFill>
                            <a:schemeClr val="tx1"/>
                          </a:solidFill>
                          <a:latin typeface="Century Gothic"/>
                        </a:rPr>
                        <a:t>SD17</a:t>
                      </a:r>
                      <a:r>
                        <a:rPr lang="en-GB" sz="600" b="0">
                          <a:solidFill>
                            <a:schemeClr val="tx1"/>
                          </a:solidFill>
                          <a:latin typeface="Century Gothic"/>
                        </a:rPr>
                        <a:t> Bun with </a:t>
                      </a:r>
                      <a:r>
                        <a:rPr lang="en-GB" sz="600" b="1">
                          <a:solidFill>
                            <a:schemeClr val="tx1"/>
                          </a:solidFill>
                          <a:latin typeface="Century Gothic"/>
                        </a:rPr>
                        <a:t>SD6</a:t>
                      </a:r>
                      <a:r>
                        <a:rPr lang="en-GB" sz="600" b="0">
                          <a:solidFill>
                            <a:schemeClr val="tx1"/>
                          </a:solidFill>
                          <a:latin typeface="Century Gothic"/>
                        </a:rPr>
                        <a:t> Potato Wedges &amp; </a:t>
                      </a:r>
                      <a:r>
                        <a:rPr lang="en-GB" sz="600" b="1">
                          <a:solidFill>
                            <a:schemeClr val="tx1"/>
                          </a:solidFill>
                          <a:latin typeface="Century Gothic"/>
                        </a:rPr>
                        <a:t>SD14</a:t>
                      </a:r>
                      <a:r>
                        <a:rPr lang="en-GB" sz="600" b="0">
                          <a:solidFill>
                            <a:schemeClr val="tx1"/>
                          </a:solidFill>
                          <a:latin typeface="Century Gothic"/>
                        </a:rPr>
                        <a:t>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prstClr val="black"/>
                          </a:solidFill>
                          <a:latin typeface="Century Gothic"/>
                        </a:rPr>
                        <a:t>C4 C5 </a:t>
                      </a:r>
                      <a:r>
                        <a:rPr lang="en-GB" sz="600" b="0">
                          <a:solidFill>
                            <a:prstClr val="black"/>
                          </a:solidFill>
                          <a:latin typeface="Century Gothic"/>
                        </a:rPr>
                        <a:t>Roast </a:t>
                      </a:r>
                      <a:r>
                        <a:rPr lang="en-GB" sz="600" b="0">
                          <a:solidFill>
                            <a:schemeClr val="tx1"/>
                          </a:solidFill>
                          <a:latin typeface="Century Gothic"/>
                        </a:rPr>
                        <a:t>Chicken</a:t>
                      </a:r>
                      <a:r>
                        <a:rPr lang="en-GB" sz="600" b="0">
                          <a:solidFill>
                            <a:prstClr val="black"/>
                          </a:solidFill>
                          <a:latin typeface="Century Gothic"/>
                        </a:rPr>
                        <a:t>, </a:t>
                      </a:r>
                      <a:r>
                        <a:rPr lang="en-GB" sz="600" b="1">
                          <a:solidFill>
                            <a:prstClr val="black"/>
                          </a:solidFill>
                          <a:latin typeface="Century Gothic"/>
                        </a:rPr>
                        <a:t>SD40</a:t>
                      </a:r>
                      <a:r>
                        <a:rPr lang="en-GB" sz="600" b="0">
                          <a:solidFill>
                            <a:prstClr val="black"/>
                          </a:solidFill>
                          <a:latin typeface="Century Gothic"/>
                        </a:rPr>
                        <a:t> Stuffing, </a:t>
                      </a:r>
                      <a:r>
                        <a:rPr lang="en-GB" sz="600" b="1">
                          <a:solidFill>
                            <a:prstClr val="black"/>
                          </a:solidFill>
                          <a:latin typeface="Century Gothic"/>
                        </a:rPr>
                        <a:t>SD82</a:t>
                      </a:r>
                      <a:r>
                        <a:rPr lang="en-GB" sz="600" b="0">
                          <a:solidFill>
                            <a:prstClr val="black"/>
                          </a:solidFill>
                          <a:latin typeface="Century Gothic"/>
                        </a:rPr>
                        <a:t> Roast Potatoes &amp; </a:t>
                      </a:r>
                      <a:r>
                        <a:rPr lang="en-GB" sz="600" b="1">
                          <a:solidFill>
                            <a:prstClr val="black"/>
                          </a:solidFill>
                          <a:latin typeface="Century Gothic"/>
                        </a:rPr>
                        <a:t>SD118</a:t>
                      </a:r>
                      <a:r>
                        <a:rPr lang="en-GB" sz="600" b="0">
                          <a:solidFill>
                            <a:prstClr val="black"/>
                          </a:solidFill>
                          <a:latin typeface="Century Gothic"/>
                        </a:rPr>
                        <a:t> Gravy</a:t>
                      </a:r>
                      <a:endParaRPr kumimoji="0" lang="en-GB" sz="600" b="0" i="0" u="none" strike="noStrike" kern="1200" cap="none" spc="0" normalizeH="0" baseline="0" noProof="0">
                        <a:ln>
                          <a:noFill/>
                        </a:ln>
                        <a:solidFill>
                          <a:prstClr val="black"/>
                        </a:solidFill>
                        <a:effectLst/>
                        <a:uLnTx/>
                        <a:uFillTx/>
                        <a:latin typeface="Century Gothic"/>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C77</a:t>
                      </a:r>
                      <a:r>
                        <a:rPr lang="en-GB" sz="600" b="0">
                          <a:solidFill>
                            <a:schemeClr val="tx1"/>
                          </a:solidFill>
                          <a:latin typeface="Century Gothic"/>
                        </a:rPr>
                        <a:t> Peri-Peri Chicken with </a:t>
                      </a:r>
                      <a:r>
                        <a:rPr lang="en-GB" sz="600" b="1">
                          <a:solidFill>
                            <a:schemeClr val="tx1"/>
                          </a:solidFill>
                          <a:latin typeface="Century Gothic"/>
                        </a:rPr>
                        <a:t>SD195</a:t>
                      </a:r>
                      <a:r>
                        <a:rPr lang="en-GB" sz="600" b="0">
                          <a:solidFill>
                            <a:schemeClr val="tx1"/>
                          </a:solidFill>
                          <a:latin typeface="Century Gothic"/>
                        </a:rPr>
                        <a:t> Herby Rice &amp; </a:t>
                      </a:r>
                      <a:r>
                        <a:rPr lang="en-GB" sz="600" b="1">
                          <a:solidFill>
                            <a:schemeClr val="tx1"/>
                          </a:solidFill>
                          <a:latin typeface="Century Gothic"/>
                        </a:rPr>
                        <a:t>SB37</a:t>
                      </a:r>
                      <a:r>
                        <a:rPr lang="en-GB" sz="600" b="0">
                          <a:solidFill>
                            <a:schemeClr val="tx1"/>
                          </a:solidFill>
                          <a:latin typeface="Century Gothic"/>
                        </a:rPr>
                        <a:t> Sweetcorn &amp; Cucumber Salsa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F6</a:t>
                      </a:r>
                      <a:r>
                        <a:rPr lang="en-GB" sz="600" b="0">
                          <a:solidFill>
                            <a:schemeClr val="tx1"/>
                          </a:solidFill>
                          <a:latin typeface="Century Gothic"/>
                        </a:rPr>
                        <a:t> Fish Fingers or with </a:t>
                      </a:r>
                      <a:r>
                        <a:rPr lang="en-GB" sz="600" b="1">
                          <a:solidFill>
                            <a:schemeClr val="tx1"/>
                          </a:solidFill>
                          <a:latin typeface="Century Gothic"/>
                        </a:rPr>
                        <a:t>SD5</a:t>
                      </a:r>
                      <a:r>
                        <a:rPr lang="en-GB" sz="600" b="0">
                          <a:solidFill>
                            <a:schemeClr val="tx1"/>
                          </a:solidFill>
                          <a:latin typeface="Century Gothic"/>
                        </a:rPr>
                        <a:t> Chips &amp; </a:t>
                      </a:r>
                      <a:r>
                        <a:rPr lang="en-GB" sz="600" b="1">
                          <a:solidFill>
                            <a:schemeClr val="tx1"/>
                          </a:solidFill>
                          <a:latin typeface="Century Gothic"/>
                        </a:rPr>
                        <a:t>SD14</a:t>
                      </a:r>
                      <a:r>
                        <a:rPr lang="en-GB" sz="600" b="0">
                          <a:solidFill>
                            <a:schemeClr val="tx1"/>
                          </a:solidFill>
                          <a:latin typeface="Century Gothic"/>
                        </a:rPr>
                        <a:t>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291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V231</a:t>
                      </a:r>
                      <a:r>
                        <a:rPr lang="en-GB" sz="600" b="0">
                          <a:solidFill>
                            <a:schemeClr val="tx1"/>
                          </a:solidFill>
                          <a:latin typeface="Century Gothic"/>
                        </a:rPr>
                        <a:t> Cheese &amp; Tomato Pizza with </a:t>
                      </a:r>
                      <a:r>
                        <a:rPr lang="en-GB" sz="600" b="1">
                          <a:solidFill>
                            <a:schemeClr val="tx1"/>
                          </a:solidFill>
                          <a:latin typeface="Century Gothic"/>
                        </a:rPr>
                        <a:t>SD2 </a:t>
                      </a:r>
                      <a:r>
                        <a:rPr lang="en-GB" sz="600" b="0">
                          <a:solidFill>
                            <a:schemeClr val="tx1"/>
                          </a:solidFill>
                          <a:latin typeface="Century Gothic"/>
                        </a:rPr>
                        <a:t>New Potatoes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1" i="0" u="none" strike="noStrike" noProof="0">
                          <a:solidFill>
                            <a:schemeClr val="tx1"/>
                          </a:solidFill>
                          <a:latin typeface="Century Gothic"/>
                        </a:rPr>
                        <a:t>V303</a:t>
                      </a:r>
                      <a:r>
                        <a:rPr lang="en-US" sz="600" b="0" i="0" u="none" strike="noStrike" noProof="0">
                          <a:solidFill>
                            <a:schemeClr val="tx1"/>
                          </a:solidFill>
                          <a:latin typeface="Century Gothic"/>
                        </a:rPr>
                        <a:t> Coconut Curry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u="none" strike="noStrike" noProof="0">
                          <a:solidFill>
                            <a:schemeClr val="tx1"/>
                          </a:solidFill>
                          <a:latin typeface="Century Gothic"/>
                        </a:rPr>
                        <a:t>With </a:t>
                      </a:r>
                      <a:r>
                        <a:rPr lang="en-US" sz="600" b="1" i="0" u="none" strike="noStrike" noProof="0">
                          <a:solidFill>
                            <a:schemeClr val="tx1"/>
                          </a:solidFill>
                          <a:latin typeface="Century Gothic"/>
                        </a:rPr>
                        <a:t>SD84</a:t>
                      </a:r>
                      <a:r>
                        <a:rPr lang="en-US" sz="600" b="0" i="0" u="none" strike="noStrike" noProof="0">
                          <a:solidFill>
                            <a:schemeClr val="tx1"/>
                          </a:solidFill>
                          <a:latin typeface="Century Gothic"/>
                        </a:rPr>
                        <a:t>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a:rPr>
                        <a:t>V238 </a:t>
                      </a:r>
                      <a:r>
                        <a:rPr lang="en-GB" sz="600">
                          <a:latin typeface="Century Gothic"/>
                        </a:rPr>
                        <a:t>Vegan Sausage with </a:t>
                      </a:r>
                      <a:r>
                        <a:rPr lang="en-GB" sz="600" b="1">
                          <a:solidFill>
                            <a:prstClr val="black"/>
                          </a:solidFill>
                          <a:latin typeface="Century Gothic"/>
                        </a:rPr>
                        <a:t>SD82</a:t>
                      </a:r>
                      <a:r>
                        <a:rPr lang="en-GB" sz="600" b="0">
                          <a:solidFill>
                            <a:prstClr val="black"/>
                          </a:solidFill>
                          <a:latin typeface="Century Gothic"/>
                        </a:rPr>
                        <a:t> Roast Potatoes &amp; </a:t>
                      </a:r>
                      <a:r>
                        <a:rPr lang="en-GB" sz="600" b="1">
                          <a:solidFill>
                            <a:prstClr val="black"/>
                          </a:solidFill>
                          <a:latin typeface="Century Gothic"/>
                        </a:rPr>
                        <a:t>SD118</a:t>
                      </a:r>
                      <a:r>
                        <a:rPr lang="en-GB" sz="600" b="0">
                          <a:solidFill>
                            <a:prstClr val="black"/>
                          </a:solidFill>
                          <a:latin typeface="Century Gothic"/>
                        </a:rPr>
                        <a:t> Gravy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panose="020B0502020202020204" pitchFamily="34" charset="0"/>
                        </a:rPr>
                        <a:t>V318</a:t>
                      </a:r>
                      <a:r>
                        <a:rPr lang="en-GB" sz="600" b="0" i="0" u="none" strike="noStrike" noProof="0">
                          <a:solidFill>
                            <a:schemeClr val="tx1"/>
                          </a:solidFill>
                          <a:latin typeface="Century Gothic" panose="020B0502020202020204" pitchFamily="34" charset="0"/>
                        </a:rPr>
                        <a:t> Macaroni Cheese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600" b="1">
                          <a:latin typeface="Century Gothic" panose="020B0502020202020204" pitchFamily="34" charset="0"/>
                        </a:rPr>
                        <a:t>V135 </a:t>
                      </a:r>
                      <a:r>
                        <a:rPr lang="en-GB" sz="600" b="0">
                          <a:solidFill>
                            <a:schemeClr val="tx1"/>
                          </a:solidFill>
                          <a:latin typeface="Century Gothic" panose="020B0502020202020204" pitchFamily="34" charset="0"/>
                        </a:rPr>
                        <a:t>Lentil &amp; Basil Whirl with </a:t>
                      </a:r>
                      <a:r>
                        <a:rPr lang="en-GB" sz="600" b="1">
                          <a:solidFill>
                            <a:schemeClr val="tx1"/>
                          </a:solidFill>
                          <a:latin typeface="Century Gothic" panose="020B0502020202020204" pitchFamily="34" charset="0"/>
                        </a:rPr>
                        <a:t>SD5</a:t>
                      </a:r>
                      <a:r>
                        <a:rPr lang="en-GB" sz="600" b="0">
                          <a:solidFill>
                            <a:schemeClr val="tx1"/>
                          </a:solidFill>
                          <a:latin typeface="Century Gothic" panose="020B0502020202020204" pitchFamily="34" charset="0"/>
                        </a:rPr>
                        <a:t> Chips &amp; </a:t>
                      </a:r>
                      <a:r>
                        <a:rPr lang="en-GB" sz="600" b="1">
                          <a:solidFill>
                            <a:schemeClr val="tx1"/>
                          </a:solidFill>
                          <a:latin typeface="Century Gothic" panose="020B0502020202020204" pitchFamily="34" charset="0"/>
                        </a:rPr>
                        <a:t>SD14</a:t>
                      </a:r>
                      <a:r>
                        <a:rPr lang="en-GB" sz="600" b="0">
                          <a:solidFill>
                            <a:schemeClr val="tx1"/>
                          </a:solidFill>
                          <a:latin typeface="Century Gothic" panose="020B0502020202020204" pitchFamily="34" charset="0"/>
                        </a:rPr>
                        <a:t> Tomato Ketchup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0">
                        <a:solidFill>
                          <a:schemeClr val="tx1"/>
                        </a:solidFill>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3075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a:rPr>
                        <a:t>SD55</a:t>
                      </a:r>
                      <a:r>
                        <a:rPr lang="en-GB" sz="600" b="0" i="0" u="none" strike="noStrike" noProof="0">
                          <a:solidFill>
                            <a:schemeClr val="tx1"/>
                          </a:solidFill>
                          <a:latin typeface="Century Gothic"/>
                        </a:rPr>
                        <a:t> Jacket Potato with </a:t>
                      </a:r>
                      <a:r>
                        <a:rPr lang="en-GB" sz="600" b="1" i="0" u="none" strike="noStrike" noProof="0">
                          <a:solidFill>
                            <a:schemeClr val="tx1"/>
                          </a:solidFill>
                          <a:latin typeface="Century Gothic"/>
                        </a:rPr>
                        <a:t>V85</a:t>
                      </a:r>
                      <a:r>
                        <a:rPr lang="en-GB" sz="600" b="0" i="0" u="none" strike="noStrike" noProof="0">
                          <a:solidFill>
                            <a:schemeClr val="tx1"/>
                          </a:solidFill>
                          <a:latin typeface="Century Gothic"/>
                        </a:rPr>
                        <a:t> Cheese, </a:t>
                      </a:r>
                      <a:r>
                        <a:rPr lang="en-GB" sz="600" b="1" i="0" u="none" strike="noStrike" noProof="0">
                          <a:solidFill>
                            <a:schemeClr val="tx1"/>
                          </a:solidFill>
                          <a:latin typeface="Century Gothic"/>
                        </a:rPr>
                        <a:t>SD22</a:t>
                      </a:r>
                      <a:r>
                        <a:rPr lang="en-GB" sz="600" b="0" i="0" u="none" strike="noStrike" noProof="0">
                          <a:solidFill>
                            <a:schemeClr val="tx1"/>
                          </a:solidFill>
                          <a:latin typeface="Century Gothic"/>
                        </a:rPr>
                        <a:t> Baked Beans or </a:t>
                      </a:r>
                      <a:r>
                        <a:rPr lang="en-GB" sz="600" b="1" i="0" u="none" strike="noStrike" noProof="0">
                          <a:solidFill>
                            <a:schemeClr val="tx1"/>
                          </a:solidFill>
                          <a:latin typeface="Century Gothic"/>
                        </a:rPr>
                        <a:t>F11</a:t>
                      </a:r>
                      <a:r>
                        <a:rPr lang="en-GB" sz="600" b="0" i="0" u="none" strike="noStrike" noProof="0">
                          <a:solidFill>
                            <a:schemeClr val="tx1"/>
                          </a:solidFill>
                          <a:latin typeface="Century Gothic"/>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panose="020B0502020202020204" pitchFamily="34" charset="0"/>
                        </a:rPr>
                        <a:t>SD55</a:t>
                      </a:r>
                      <a:r>
                        <a:rPr lang="en-GB" sz="600" b="0" i="0" u="none" strike="noStrike" noProof="0">
                          <a:solidFill>
                            <a:schemeClr val="tx1"/>
                          </a:solidFill>
                          <a:latin typeface="Century Gothic" panose="020B0502020202020204" pitchFamily="34" charset="0"/>
                        </a:rPr>
                        <a:t> Jacket Potato with </a:t>
                      </a:r>
                      <a:r>
                        <a:rPr lang="en-GB" sz="600" b="1" i="0" u="none" strike="noStrike" noProof="0">
                          <a:solidFill>
                            <a:schemeClr val="tx1"/>
                          </a:solidFill>
                          <a:latin typeface="Century Gothic" panose="020B0502020202020204" pitchFamily="34" charset="0"/>
                        </a:rPr>
                        <a:t>V85</a:t>
                      </a:r>
                      <a:r>
                        <a:rPr lang="en-GB" sz="600" b="0" i="0" u="none" strike="noStrike" noProof="0">
                          <a:solidFill>
                            <a:schemeClr val="tx1"/>
                          </a:solidFill>
                          <a:latin typeface="Century Gothic" panose="020B0502020202020204" pitchFamily="34" charset="0"/>
                        </a:rPr>
                        <a:t> Cheese, </a:t>
                      </a:r>
                      <a:r>
                        <a:rPr lang="en-GB" sz="600" b="1" i="0" u="none" strike="noStrike" noProof="0">
                          <a:solidFill>
                            <a:schemeClr val="tx1"/>
                          </a:solidFill>
                          <a:latin typeface="Century Gothic" panose="020B0502020202020204" pitchFamily="34" charset="0"/>
                        </a:rPr>
                        <a:t>SD22</a:t>
                      </a:r>
                      <a:r>
                        <a:rPr lang="en-GB" sz="600" b="0" i="0" u="none" strike="noStrike" noProof="0">
                          <a:solidFill>
                            <a:schemeClr val="tx1"/>
                          </a:solidFill>
                          <a:latin typeface="Century Gothic" panose="020B0502020202020204" pitchFamily="34" charset="0"/>
                        </a:rPr>
                        <a:t> Baked Beans, </a:t>
                      </a:r>
                      <a:r>
                        <a:rPr lang="en-GB" sz="600" b="1" i="0" u="none" strike="noStrike" noProof="0">
                          <a:solidFill>
                            <a:schemeClr val="tx1"/>
                          </a:solidFill>
                          <a:latin typeface="Century Gothic" panose="020B0502020202020204" pitchFamily="34" charset="0"/>
                        </a:rPr>
                        <a:t>F32</a:t>
                      </a:r>
                      <a:r>
                        <a:rPr lang="en-GB" sz="600" b="0" i="0" u="none" strike="noStrike" noProof="0">
                          <a:solidFill>
                            <a:schemeClr val="tx1"/>
                          </a:solidFill>
                          <a:latin typeface="Century Gothic" panose="020B0502020202020204" pitchFamily="34" charset="0"/>
                        </a:rPr>
                        <a:t> Salmon or </a:t>
                      </a:r>
                      <a:r>
                        <a:rPr lang="en-GB" sz="600" b="1" i="0" u="none" strike="noStrike" noProof="0">
                          <a:solidFill>
                            <a:schemeClr val="tx1"/>
                          </a:solidFill>
                          <a:latin typeface="Century Gothic" panose="020B0502020202020204" pitchFamily="34" charset="0"/>
                        </a:rPr>
                        <a:t>F11</a:t>
                      </a:r>
                      <a:r>
                        <a:rPr lang="en-GB" sz="600" b="0" i="0" u="none" strike="noStrike" noProof="0">
                          <a:solidFill>
                            <a:schemeClr val="tx1"/>
                          </a:solidFill>
                          <a:latin typeface="Century Gothic" panose="020B0502020202020204" pitchFamily="34" charset="0"/>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8444751"/>
                  </a:ext>
                </a:extLst>
              </a:tr>
              <a:tr h="119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SD28</a:t>
                      </a:r>
                      <a:r>
                        <a:rPr kumimoji="0" lang="en-GB" sz="600" b="0" i="0" u="none" strike="noStrike" kern="1200" cap="none" spc="0" normalizeH="0" baseline="0" noProof="0">
                          <a:ln>
                            <a:noFill/>
                          </a:ln>
                          <a:solidFill>
                            <a:prstClr val="black"/>
                          </a:solidFill>
                          <a:effectLst/>
                          <a:uLnTx/>
                          <a:uFillTx/>
                          <a:latin typeface="Century Gothic"/>
                          <a:ea typeface="+mn-ea"/>
                          <a:cs typeface="+mn-cs"/>
                        </a:rPr>
                        <a:t> Carrots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SD24</a:t>
                      </a:r>
                      <a:r>
                        <a:rPr kumimoji="0" lang="en-GB" sz="600" b="0" i="0" u="none" strike="noStrike" kern="1200" cap="none" spc="0" normalizeH="0" baseline="0" noProof="0">
                          <a:ln>
                            <a:noFill/>
                          </a:ln>
                          <a:solidFill>
                            <a:prstClr val="black"/>
                          </a:solidFill>
                          <a:effectLst/>
                          <a:uLnTx/>
                          <a:uFillTx/>
                          <a:latin typeface="Century Gothic"/>
                          <a:ea typeface="+mn-ea"/>
                          <a:cs typeface="+mn-cs"/>
                        </a:rPr>
                        <a:t> Green Beans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SD19</a:t>
                      </a:r>
                      <a:r>
                        <a:rPr kumimoji="0" lang="en-GB" sz="600" b="0" i="0" u="none" strike="noStrike" kern="1200" cap="none" spc="0" normalizeH="0" baseline="0" noProof="0">
                          <a:ln>
                            <a:noFill/>
                          </a:ln>
                          <a:solidFill>
                            <a:prstClr val="black"/>
                          </a:solidFill>
                          <a:effectLst/>
                          <a:uLnTx/>
                          <a:uFillTx/>
                          <a:latin typeface="Century Gothic"/>
                          <a:ea typeface="+mn-ea"/>
                          <a:cs typeface="+mn-cs"/>
                        </a:rPr>
                        <a:t> Sweetcorn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SD20</a:t>
                      </a:r>
                      <a:r>
                        <a:rPr kumimoji="0" lang="en-GB" sz="600" b="0" i="0" u="none" strike="noStrike" kern="1200" cap="none" spc="0" normalizeH="0" baseline="0" noProof="0">
                          <a:ln>
                            <a:noFill/>
                          </a:ln>
                          <a:solidFill>
                            <a:prstClr val="black"/>
                          </a:solidFill>
                          <a:effectLst/>
                          <a:uLnTx/>
                          <a:uFillTx/>
                          <a:latin typeface="Century Gothic"/>
                          <a:ea typeface="+mn-ea"/>
                          <a:cs typeface="+mn-cs"/>
                        </a:rPr>
                        <a:t> Broccoli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600" b="1" i="0" u="none" strike="noStrike" kern="1200" cap="none" spc="0" normalizeH="0" baseline="0" noProof="0">
                          <a:ln>
                            <a:noFill/>
                          </a:ln>
                          <a:solidFill>
                            <a:prstClr val="black"/>
                          </a:solidFill>
                          <a:effectLst/>
                          <a:uLnTx/>
                          <a:uFillTx/>
                          <a:latin typeface="Century Gothic"/>
                          <a:ea typeface="+mn-ea"/>
                          <a:cs typeface="+mn-cs"/>
                        </a:rPr>
                        <a:t>SD21</a:t>
                      </a:r>
                      <a:r>
                        <a:rPr kumimoji="0" lang="en-GB" sz="600" b="0" i="0" u="none" strike="noStrike" kern="1200" cap="none" spc="0" normalizeH="0" baseline="0" noProof="0">
                          <a:ln>
                            <a:noFill/>
                          </a:ln>
                          <a:solidFill>
                            <a:prstClr val="black"/>
                          </a:solidFill>
                          <a:effectLst/>
                          <a:uLnTx/>
                          <a:uFillTx/>
                          <a:latin typeface="Century Gothic"/>
                          <a:ea typeface="+mn-ea"/>
                          <a:cs typeface="+mn-cs"/>
                        </a:rPr>
                        <a:t> Swede and </a:t>
                      </a:r>
                      <a:r>
                        <a:rPr lang="en-GB" sz="600" b="1" i="0" u="none" strike="noStrike" kern="1200" cap="none" spc="0" normalizeH="0" baseline="0" noProof="0">
                          <a:ln>
                            <a:noFill/>
                          </a:ln>
                          <a:solidFill>
                            <a:prstClr val="black"/>
                          </a:solidFill>
                          <a:effectLst/>
                          <a:uLnTx/>
                          <a:uFillTx/>
                          <a:latin typeface="Century Gothic"/>
                          <a:ea typeface="+mn-ea"/>
                          <a:cs typeface="+mn-cs"/>
                        </a:rPr>
                        <a:t>SD94 </a:t>
                      </a:r>
                      <a:r>
                        <a:rPr lang="en-GB" sz="600" b="0" i="0" u="none" strike="noStrike" kern="1200" cap="none" spc="0" normalizeH="0" baseline="0" noProof="0">
                          <a:ln>
                            <a:noFill/>
                          </a:ln>
                          <a:solidFill>
                            <a:prstClr val="black"/>
                          </a:solidFill>
                          <a:effectLst/>
                          <a:uLnTx/>
                          <a:uFillTx/>
                          <a:latin typeface="Century Gothic"/>
                          <a:ea typeface="+mn-ea"/>
                          <a:cs typeface="+mn-cs"/>
                        </a:rPr>
                        <a:t>Savoy</a:t>
                      </a:r>
                      <a:r>
                        <a:rPr kumimoji="0" lang="en-GB" sz="600" b="0" i="0" u="none" strike="noStrike" kern="1200" cap="none" spc="0" normalizeH="0" baseline="0" noProof="0">
                          <a:ln>
                            <a:noFill/>
                          </a:ln>
                          <a:solidFill>
                            <a:prstClr val="black"/>
                          </a:solidFill>
                          <a:effectLst/>
                          <a:uLnTx/>
                          <a:uFillTx/>
                          <a:latin typeface="Century Gothic"/>
                          <a:ea typeface="+mn-ea"/>
                          <a:cs typeface="+mn-cs"/>
                        </a:rPr>
                        <a:t> Cabbage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SD28</a:t>
                      </a:r>
                      <a:r>
                        <a:rPr kumimoji="0" lang="en-GB" sz="600" b="0" i="0" u="none" strike="noStrike" kern="1200" cap="none" spc="0" normalizeH="0" baseline="0" noProof="0">
                          <a:ln>
                            <a:noFill/>
                          </a:ln>
                          <a:solidFill>
                            <a:prstClr val="black"/>
                          </a:solidFill>
                          <a:effectLst/>
                          <a:uLnTx/>
                          <a:uFillTx/>
                          <a:latin typeface="Century Gothic"/>
                          <a:ea typeface="+mn-ea"/>
                          <a:cs typeface="+mn-cs"/>
                        </a:rPr>
                        <a:t> Carrots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SD27</a:t>
                      </a:r>
                      <a:r>
                        <a:rPr kumimoji="0" lang="en-GB" sz="600" b="0" i="0" u="none" strike="noStrike" kern="1200" cap="none" spc="0" normalizeH="0" baseline="0" noProof="0">
                          <a:ln>
                            <a:noFill/>
                          </a:ln>
                          <a:solidFill>
                            <a:prstClr val="black"/>
                          </a:solidFill>
                          <a:effectLst/>
                          <a:uLnTx/>
                          <a:uFillTx/>
                          <a:latin typeface="Century Gothic"/>
                          <a:ea typeface="+mn-ea"/>
                          <a:cs typeface="+mn-cs"/>
                        </a:rPr>
                        <a:t> Cauliflower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SD18</a:t>
                      </a:r>
                      <a:r>
                        <a:rPr kumimoji="0" lang="en-GB" sz="600" b="0" i="0" u="none" strike="noStrike" kern="1200" cap="none" spc="0" normalizeH="0" baseline="0" noProof="0">
                          <a:ln>
                            <a:noFill/>
                          </a:ln>
                          <a:solidFill>
                            <a:prstClr val="black"/>
                          </a:solidFill>
                          <a:effectLst/>
                          <a:uLnTx/>
                          <a:uFillTx/>
                          <a:latin typeface="Century Gothic"/>
                          <a:ea typeface="+mn-ea"/>
                          <a:cs typeface="+mn-cs"/>
                        </a:rPr>
                        <a:t> Peas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2783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a:rPr>
                        <a:t>D85</a:t>
                      </a:r>
                      <a:r>
                        <a:rPr lang="en-GB" sz="600">
                          <a:latin typeface="Century Gothic"/>
                        </a:rPr>
                        <a:t> Oaty Cookie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600" b="1">
                          <a:latin typeface="Century Gothic"/>
                        </a:rPr>
                        <a:t>D182 </a:t>
                      </a:r>
                      <a:r>
                        <a:rPr lang="en-GB" sz="600">
                          <a:latin typeface="Century Gothic"/>
                        </a:rPr>
                        <a:t> Orange Drizzle Cake with </a:t>
                      </a:r>
                      <a:r>
                        <a:rPr lang="en-GB" sz="600" b="1">
                          <a:latin typeface="Century Gothic"/>
                        </a:rPr>
                        <a:t>D2</a:t>
                      </a:r>
                      <a:r>
                        <a:rPr lang="en-GB" sz="600">
                          <a:latin typeface="Century Gothic"/>
                        </a:rPr>
                        <a:t>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600" b="1">
                          <a:latin typeface="Century Gothic" panose="020B0502020202020204" pitchFamily="34" charset="0"/>
                        </a:rPr>
                        <a:t>D270</a:t>
                      </a:r>
                      <a:r>
                        <a:rPr lang="en-GB" sz="600">
                          <a:latin typeface="Century Gothic" panose="020B0502020202020204" pitchFamily="34" charset="0"/>
                        </a:rPr>
                        <a:t> Fruit Medley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a:rPr>
                        <a:t>D234</a:t>
                      </a:r>
                      <a:r>
                        <a:rPr lang="en-GB" sz="600">
                          <a:latin typeface="Century Gothic"/>
                        </a:rPr>
                        <a:t> Carrot Cake with </a:t>
                      </a:r>
                      <a:r>
                        <a:rPr lang="en-GB" sz="600" b="1">
                          <a:latin typeface="Century Gothic"/>
                        </a:rPr>
                        <a:t>D2</a:t>
                      </a:r>
                      <a:r>
                        <a:rPr lang="en-GB" sz="600">
                          <a:latin typeface="Century Gothic"/>
                        </a:rPr>
                        <a:t> Custard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a:rPr>
                        <a:t>D13</a:t>
                      </a:r>
                      <a:r>
                        <a:rPr lang="en-GB" sz="600">
                          <a:latin typeface="Century Gothic"/>
                        </a:rPr>
                        <a:t> Ice Cream </a:t>
                      </a:r>
                      <a:r>
                        <a:rPr lang="en-GB" sz="600">
                          <a:latin typeface="Century Gothic" panose="020B0502020202020204" pitchFamily="34" charset="0"/>
                        </a:rPr>
                        <a:t>with </a:t>
                      </a:r>
                      <a:r>
                        <a:rPr lang="en-GB" sz="600" b="1">
                          <a:latin typeface="Century Gothic" panose="020B0502020202020204" pitchFamily="34" charset="0"/>
                        </a:rPr>
                        <a:t>D166</a:t>
                      </a:r>
                      <a:r>
                        <a:rPr lang="en-GB" sz="600">
                          <a:latin typeface="Century Gothic" panose="020B0502020202020204" pitchFamily="34" charset="0"/>
                        </a:rPr>
                        <a:t> Peaches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latin typeface="Century Gothic"/>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4" name="Table 23">
            <a:extLst>
              <a:ext uri="{FF2B5EF4-FFF2-40B4-BE49-F238E27FC236}">
                <a16:creationId xmlns:a16="http://schemas.microsoft.com/office/drawing/2014/main" id="{6B4FC3B7-0099-FEE4-A20E-FAA3CDA94F71}"/>
              </a:ext>
            </a:extLst>
          </p:cNvPr>
          <p:cNvGraphicFramePr>
            <a:graphicFrameLocks noGrp="1"/>
          </p:cNvGraphicFramePr>
          <p:nvPr>
            <p:extLst>
              <p:ext uri="{D42A27DB-BD31-4B8C-83A1-F6EECF244321}">
                <p14:modId xmlns:p14="http://schemas.microsoft.com/office/powerpoint/2010/main" val="3880768605"/>
              </p:ext>
            </p:extLst>
          </p:nvPr>
        </p:nvGraphicFramePr>
        <p:xfrm>
          <a:off x="1441897" y="2466279"/>
          <a:ext cx="7741650" cy="1822176"/>
        </p:xfrm>
        <a:graphic>
          <a:graphicData uri="http://schemas.openxmlformats.org/drawingml/2006/table">
            <a:tbl>
              <a:tblPr firstRow="1" bandRow="1">
                <a:tableStyleId>{5C22544A-7EE6-4342-B048-85BDC9FD1C3A}</a:tableStyleId>
              </a:tblPr>
              <a:tblGrid>
                <a:gridCol w="1548330">
                  <a:extLst>
                    <a:ext uri="{9D8B030D-6E8A-4147-A177-3AD203B41FA5}">
                      <a16:colId xmlns:a16="http://schemas.microsoft.com/office/drawing/2014/main" val="426743384"/>
                    </a:ext>
                  </a:extLst>
                </a:gridCol>
                <a:gridCol w="1548330">
                  <a:extLst>
                    <a:ext uri="{9D8B030D-6E8A-4147-A177-3AD203B41FA5}">
                      <a16:colId xmlns:a16="http://schemas.microsoft.com/office/drawing/2014/main" val="1888228126"/>
                    </a:ext>
                  </a:extLst>
                </a:gridCol>
                <a:gridCol w="1548330">
                  <a:extLst>
                    <a:ext uri="{9D8B030D-6E8A-4147-A177-3AD203B41FA5}">
                      <a16:colId xmlns:a16="http://schemas.microsoft.com/office/drawing/2014/main" val="3470962500"/>
                    </a:ext>
                  </a:extLst>
                </a:gridCol>
                <a:gridCol w="1548330">
                  <a:extLst>
                    <a:ext uri="{9D8B030D-6E8A-4147-A177-3AD203B41FA5}">
                      <a16:colId xmlns:a16="http://schemas.microsoft.com/office/drawing/2014/main" val="3633866263"/>
                    </a:ext>
                  </a:extLst>
                </a:gridCol>
                <a:gridCol w="1548330">
                  <a:extLst>
                    <a:ext uri="{9D8B030D-6E8A-4147-A177-3AD203B41FA5}">
                      <a16:colId xmlns:a16="http://schemas.microsoft.com/office/drawing/2014/main" val="4088356186"/>
                    </a:ext>
                  </a:extLst>
                </a:gridCol>
              </a:tblGrid>
              <a:tr h="3912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V305</a:t>
                      </a:r>
                      <a:r>
                        <a:rPr lang="en-GB" sz="600" b="0">
                          <a:solidFill>
                            <a:schemeClr val="tx1"/>
                          </a:solidFill>
                          <a:latin typeface="Century Gothic"/>
                        </a:rPr>
                        <a:t> Summer Pizza with </a:t>
                      </a:r>
                      <a:r>
                        <a:rPr lang="en-GB" sz="600" b="1">
                          <a:solidFill>
                            <a:schemeClr val="tx1"/>
                          </a:solidFill>
                          <a:latin typeface="Century Gothic"/>
                        </a:rPr>
                        <a:t>SD2</a:t>
                      </a:r>
                      <a:r>
                        <a:rPr lang="en-GB" sz="600" b="0">
                          <a:solidFill>
                            <a:schemeClr val="tx1"/>
                          </a:solidFill>
                          <a:latin typeface="Century Gothic"/>
                        </a:rPr>
                        <a:t> New Potatoes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a:rPr>
                        <a:t>SD8</a:t>
                      </a:r>
                      <a:r>
                        <a:rPr lang="en-GB" sz="600" b="0" i="0" u="none" strike="noStrike" noProof="0">
                          <a:solidFill>
                            <a:schemeClr val="tx1"/>
                          </a:solidFill>
                          <a:latin typeface="Century Gothic"/>
                        </a:rPr>
                        <a:t> Spaghetti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a:rPr>
                        <a:t>B57 V225 </a:t>
                      </a:r>
                      <a:r>
                        <a:rPr lang="en-GB" sz="600" b="0" i="0" u="none" strike="noStrike" noProof="0">
                          <a:solidFill>
                            <a:schemeClr val="tx1"/>
                          </a:solidFill>
                          <a:latin typeface="Century Gothic"/>
                        </a:rPr>
                        <a:t>Meatballs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panose="020B0502020202020204" pitchFamily="34" charset="0"/>
                        </a:rPr>
                        <a:t>P5</a:t>
                      </a:r>
                      <a:r>
                        <a:rPr lang="en-GB" sz="600" b="0">
                          <a:solidFill>
                            <a:schemeClr val="tx1"/>
                          </a:solidFill>
                          <a:latin typeface="Century Gothic" panose="020B0502020202020204" pitchFamily="34" charset="0"/>
                        </a:rPr>
                        <a:t> Roasted Gammon, </a:t>
                      </a:r>
                      <a:r>
                        <a:rPr lang="en-GB" sz="600" b="1">
                          <a:solidFill>
                            <a:prstClr val="black"/>
                          </a:solidFill>
                          <a:latin typeface="Century Gothic" panose="020B0502020202020204" pitchFamily="34" charset="0"/>
                        </a:rPr>
                        <a:t>SD82</a:t>
                      </a:r>
                      <a:r>
                        <a:rPr lang="en-GB" sz="600" b="0">
                          <a:solidFill>
                            <a:prstClr val="black"/>
                          </a:solidFill>
                          <a:latin typeface="Century Gothic" panose="020B0502020202020204" pitchFamily="34" charset="0"/>
                        </a:rPr>
                        <a:t> Roast Potatoes &amp; </a:t>
                      </a:r>
                      <a:r>
                        <a:rPr lang="en-GB" sz="600" b="1">
                          <a:solidFill>
                            <a:prstClr val="black"/>
                          </a:solidFill>
                          <a:latin typeface="Century Gothic" panose="020B0502020202020204" pitchFamily="34" charset="0"/>
                        </a:rPr>
                        <a:t>SD118</a:t>
                      </a:r>
                      <a:r>
                        <a:rPr lang="en-GB" sz="600" b="0">
                          <a:solidFill>
                            <a:prstClr val="black"/>
                          </a:solidFill>
                          <a:latin typeface="Century Gothic" panose="020B0502020202020204" pitchFamily="34" charset="0"/>
                        </a:rPr>
                        <a:t> Gravy</a:t>
                      </a:r>
                      <a:endParaRPr lang="en-GB" sz="6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GR8</a:t>
                      </a:r>
                      <a:r>
                        <a:rPr lang="en-GB" sz="600" b="0">
                          <a:solidFill>
                            <a:schemeClr val="tx1"/>
                          </a:solidFill>
                          <a:latin typeface="Century Gothic"/>
                        </a:rPr>
                        <a:t> Greek Chicken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0">
                          <a:solidFill>
                            <a:schemeClr val="tx1"/>
                          </a:solidFill>
                          <a:latin typeface="Century Gothic"/>
                        </a:rPr>
                        <a:t> Pitta with </a:t>
                      </a:r>
                      <a:r>
                        <a:rPr lang="en-GB" sz="600" b="1">
                          <a:solidFill>
                            <a:schemeClr val="tx1"/>
                          </a:solidFill>
                          <a:latin typeface="Century Gothic"/>
                        </a:rPr>
                        <a:t>SD195</a:t>
                      </a:r>
                      <a:r>
                        <a:rPr lang="en-GB" sz="600" b="0">
                          <a:solidFill>
                            <a:schemeClr val="tx1"/>
                          </a:solidFill>
                          <a:latin typeface="Century Gothic"/>
                        </a:rPr>
                        <a:t> Herby Rice &amp; </a:t>
                      </a:r>
                      <a:r>
                        <a:rPr lang="en-GB" sz="600" b="1">
                          <a:solidFill>
                            <a:schemeClr val="tx1"/>
                          </a:solidFill>
                          <a:latin typeface="Century Gothic"/>
                        </a:rPr>
                        <a:t>GR3</a:t>
                      </a:r>
                      <a:r>
                        <a:rPr lang="en-GB" sz="600" b="0">
                          <a:solidFill>
                            <a:schemeClr val="tx1"/>
                          </a:solidFill>
                          <a:latin typeface="Century Gothic"/>
                        </a:rPr>
                        <a:t> Tzatziki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panose="020B0502020202020204" pitchFamily="34" charset="0"/>
                        </a:rPr>
                        <a:t>F6</a:t>
                      </a:r>
                      <a:r>
                        <a:rPr lang="en-GB" sz="600" b="0">
                          <a:solidFill>
                            <a:schemeClr val="tx1"/>
                          </a:solidFill>
                          <a:latin typeface="Century Gothic" panose="020B0502020202020204" pitchFamily="34" charset="0"/>
                        </a:rPr>
                        <a:t> Fish Fingers or with </a:t>
                      </a:r>
                      <a:r>
                        <a:rPr lang="en-GB" sz="600" b="1">
                          <a:solidFill>
                            <a:schemeClr val="tx1"/>
                          </a:solidFill>
                          <a:latin typeface="Century Gothic" panose="020B0502020202020204" pitchFamily="34" charset="0"/>
                        </a:rPr>
                        <a:t>SD5</a:t>
                      </a:r>
                      <a:r>
                        <a:rPr lang="en-GB" sz="600" b="0">
                          <a:solidFill>
                            <a:schemeClr val="tx1"/>
                          </a:solidFill>
                          <a:latin typeface="Century Gothic" panose="020B0502020202020204" pitchFamily="34" charset="0"/>
                        </a:rPr>
                        <a:t> Chips &amp; </a:t>
                      </a:r>
                      <a:r>
                        <a:rPr lang="en-GB" sz="600" b="1">
                          <a:solidFill>
                            <a:schemeClr val="tx1"/>
                          </a:solidFill>
                          <a:latin typeface="Century Gothic" panose="020B0502020202020204" pitchFamily="34" charset="0"/>
                        </a:rPr>
                        <a:t>SD14</a:t>
                      </a:r>
                      <a:r>
                        <a:rPr lang="en-GB" sz="600" b="0">
                          <a:solidFill>
                            <a:schemeClr val="tx1"/>
                          </a:solidFill>
                          <a:latin typeface="Century Gothic" panose="020B0502020202020204" pitchFamily="34" charset="0"/>
                        </a:rPr>
                        <a:t>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425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panose="020B0502020202020204" pitchFamily="34" charset="0"/>
                        </a:rPr>
                        <a:t>V270</a:t>
                      </a:r>
                      <a:r>
                        <a:rPr lang="en-GB" sz="600" b="0">
                          <a:solidFill>
                            <a:schemeClr val="tx1"/>
                          </a:solidFill>
                          <a:latin typeface="Century Gothic" panose="020B0502020202020204" pitchFamily="34" charset="0"/>
                        </a:rPr>
                        <a:t> BBQ Sausage Pasta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panose="020B0502020202020204" pitchFamily="34" charset="0"/>
                        </a:rPr>
                        <a:t>V108</a:t>
                      </a:r>
                      <a:r>
                        <a:rPr lang="en-GB" sz="600" b="0">
                          <a:solidFill>
                            <a:schemeClr val="tx1"/>
                          </a:solidFill>
                          <a:latin typeface="Century Gothic" panose="020B0502020202020204" pitchFamily="34" charset="0"/>
                        </a:rPr>
                        <a:t> Lentil &amp; Sweet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0">
                          <a:solidFill>
                            <a:schemeClr val="tx1"/>
                          </a:solidFill>
                          <a:latin typeface="Century Gothic" panose="020B0502020202020204" pitchFamily="34" charset="0"/>
                        </a:rPr>
                        <a:t>Potato Curry with </a:t>
                      </a:r>
                      <a:r>
                        <a:rPr lang="en-GB" sz="600" b="1">
                          <a:solidFill>
                            <a:schemeClr val="tx1"/>
                          </a:solidFill>
                          <a:latin typeface="Century Gothic" panose="020B0502020202020204" pitchFamily="34" charset="0"/>
                        </a:rPr>
                        <a:t>SD84</a:t>
                      </a:r>
                      <a:r>
                        <a:rPr lang="en-GB" sz="600" b="0">
                          <a:solidFill>
                            <a:schemeClr val="tx1"/>
                          </a:solidFill>
                          <a:latin typeface="Century Gothic" panose="020B0502020202020204" pitchFamily="34" charset="0"/>
                        </a:rPr>
                        <a:t>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panose="020B0502020202020204" pitchFamily="34" charset="0"/>
                        </a:rPr>
                        <a:t>V204</a:t>
                      </a:r>
                      <a:r>
                        <a:rPr lang="en-GB" sz="600" b="0" i="0" u="none" strike="noStrike" noProof="0">
                          <a:solidFill>
                            <a:schemeClr val="tx1"/>
                          </a:solidFill>
                          <a:latin typeface="Century Gothic" panose="020B0502020202020204" pitchFamily="34" charset="0"/>
                        </a:rPr>
                        <a:t> Roasted Quorn, </a:t>
                      </a:r>
                      <a:r>
                        <a:rPr lang="en-GB" sz="600" b="1">
                          <a:solidFill>
                            <a:prstClr val="black"/>
                          </a:solidFill>
                          <a:latin typeface="Century Gothic" panose="020B0502020202020204" pitchFamily="34" charset="0"/>
                        </a:rPr>
                        <a:t>SD82</a:t>
                      </a:r>
                      <a:r>
                        <a:rPr lang="en-GB" sz="600" b="0">
                          <a:solidFill>
                            <a:prstClr val="black"/>
                          </a:solidFill>
                          <a:latin typeface="Century Gothic" panose="020B0502020202020204" pitchFamily="34" charset="0"/>
                        </a:rPr>
                        <a:t> Roast Potatoes &amp; </a:t>
                      </a:r>
                      <a:r>
                        <a:rPr lang="en-GB" sz="600" b="1">
                          <a:solidFill>
                            <a:prstClr val="black"/>
                          </a:solidFill>
                          <a:latin typeface="Century Gothic" panose="020B0502020202020204" pitchFamily="34" charset="0"/>
                        </a:rPr>
                        <a:t>SD118</a:t>
                      </a:r>
                      <a:r>
                        <a:rPr lang="en-GB" sz="600" b="0">
                          <a:solidFill>
                            <a:prstClr val="black"/>
                          </a:solidFill>
                          <a:latin typeface="Century Gothic" panose="020B0502020202020204" pitchFamily="34" charset="0"/>
                        </a:rPr>
                        <a:t> Gravy</a:t>
                      </a:r>
                      <a:endParaRPr lang="en-US" sz="600" b="1" i="0" u="none" strike="noStrike" noProof="0">
                        <a:solidFill>
                          <a:srgbClr val="00B050"/>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panose="020B0502020202020204" pitchFamily="34" charset="0"/>
                        </a:rPr>
                        <a:t>GR2 </a:t>
                      </a:r>
                      <a:r>
                        <a:rPr lang="en-GB" sz="600" b="0" i="0" u="none" strike="noStrike" noProof="0">
                          <a:solidFill>
                            <a:schemeClr val="tx1"/>
                          </a:solidFill>
                          <a:latin typeface="Century Gothic" panose="020B0502020202020204" pitchFamily="34" charset="0"/>
                        </a:rPr>
                        <a:t>Spinach &amp; Cheese Whirl </a:t>
                      </a:r>
                      <a:r>
                        <a:rPr lang="en-GB" sz="600" b="0">
                          <a:solidFill>
                            <a:schemeClr val="tx1"/>
                          </a:solidFill>
                          <a:latin typeface="Century Gothic"/>
                        </a:rPr>
                        <a:t>with </a:t>
                      </a:r>
                      <a:r>
                        <a:rPr lang="en-GB" sz="600" b="1">
                          <a:solidFill>
                            <a:schemeClr val="tx1"/>
                          </a:solidFill>
                          <a:latin typeface="Century Gothic"/>
                        </a:rPr>
                        <a:t>SD195</a:t>
                      </a:r>
                      <a:r>
                        <a:rPr lang="en-GB" sz="600" b="0">
                          <a:solidFill>
                            <a:schemeClr val="tx1"/>
                          </a:solidFill>
                          <a:latin typeface="Century Gothic"/>
                        </a:rPr>
                        <a:t> Herby Rice &amp; </a:t>
                      </a:r>
                      <a:r>
                        <a:rPr lang="en-GB" sz="600" b="1">
                          <a:solidFill>
                            <a:schemeClr val="tx1"/>
                          </a:solidFill>
                          <a:latin typeface="Century Gothic"/>
                        </a:rPr>
                        <a:t>GR3</a:t>
                      </a:r>
                      <a:r>
                        <a:rPr lang="en-GB" sz="600" b="0">
                          <a:solidFill>
                            <a:schemeClr val="tx1"/>
                          </a:solidFill>
                          <a:latin typeface="Century Gothic"/>
                        </a:rPr>
                        <a:t> Tzatziki</a:t>
                      </a:r>
                      <a:r>
                        <a:rPr lang="en-GB" sz="600" b="0" i="0" u="none" strike="noStrike" noProof="0">
                          <a:solidFill>
                            <a:schemeClr val="tx1"/>
                          </a:solidFill>
                          <a:latin typeface="Century Gothic" panose="020B0502020202020204" pitchFamily="34" charset="0"/>
                        </a:rPr>
                        <a:t> </a:t>
                      </a:r>
                      <a:endParaRPr lang="en-GB" sz="600" b="1" i="0" u="none" strike="noStrike" noProof="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a:rPr>
                        <a:t>V336</a:t>
                      </a:r>
                      <a:r>
                        <a:rPr lang="en-GB" sz="600" b="0" i="0" u="none" strike="noStrike" noProof="0">
                          <a:solidFill>
                            <a:schemeClr val="tx1"/>
                          </a:solidFill>
                          <a:latin typeface="Century Gothic"/>
                        </a:rPr>
                        <a:t> Cheesy Broccoli Frittata with </a:t>
                      </a:r>
                      <a:r>
                        <a:rPr lang="en-GB" sz="600" b="1">
                          <a:solidFill>
                            <a:schemeClr val="tx1"/>
                          </a:solidFill>
                          <a:latin typeface="Century Gothic" panose="020B0502020202020204" pitchFamily="34" charset="0"/>
                        </a:rPr>
                        <a:t>SD5</a:t>
                      </a:r>
                      <a:r>
                        <a:rPr lang="en-GB" sz="600" b="0">
                          <a:solidFill>
                            <a:schemeClr val="tx1"/>
                          </a:solidFill>
                          <a:latin typeface="Century Gothic" panose="020B0502020202020204" pitchFamily="34" charset="0"/>
                        </a:rPr>
                        <a:t> Chips &amp; </a:t>
                      </a:r>
                      <a:r>
                        <a:rPr lang="en-GB" sz="600" b="1">
                          <a:solidFill>
                            <a:schemeClr val="tx1"/>
                          </a:solidFill>
                          <a:latin typeface="Century Gothic" panose="020B0502020202020204" pitchFamily="34" charset="0"/>
                        </a:rPr>
                        <a:t>SD14</a:t>
                      </a:r>
                      <a:r>
                        <a:rPr lang="en-GB" sz="600" b="0">
                          <a:solidFill>
                            <a:schemeClr val="tx1"/>
                          </a:solidFill>
                          <a:latin typeface="Century Gothic" panose="020B0502020202020204" pitchFamily="34" charset="0"/>
                        </a:rPr>
                        <a:t> Tomato Ketchup</a:t>
                      </a:r>
                      <a:endParaRPr lang="en-GB" sz="600" b="0" i="0" u="none" strike="noStrike" noProof="0">
                        <a:solidFill>
                          <a:schemeClr val="tx1"/>
                        </a:solidFill>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314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SD55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V85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SD22</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F11</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SD55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V85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SD22</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F11</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SD55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V85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SD22</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F11</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SD55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V85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SD22</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F11</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SD55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V85</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SD22</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F11</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79363088"/>
                  </a:ext>
                </a:extLst>
              </a:tr>
              <a:tr h="2046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SD18</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Peas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SD28</a:t>
                      </a:r>
                      <a:r>
                        <a:rPr kumimoji="0" lang="en-GB" sz="600" b="0" i="0" u="none" strike="noStrike" kern="1200" cap="none" spc="0" normalizeH="0" baseline="0" noProof="0">
                          <a:ln>
                            <a:noFill/>
                          </a:ln>
                          <a:solidFill>
                            <a:prstClr val="black"/>
                          </a:solidFill>
                          <a:effectLst/>
                          <a:uLnTx/>
                          <a:uFillTx/>
                          <a:latin typeface="Century Gothic"/>
                          <a:ea typeface="+mn-ea"/>
                          <a:cs typeface="+mn-cs"/>
                        </a:rPr>
                        <a:t> Carrots </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SD126</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Mixed Summer Salad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SD19</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Sweetcorn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SD20 </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Broccoli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SD27 </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Cauliflower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SD28</a:t>
                      </a:r>
                      <a:r>
                        <a:rPr kumimoji="0" lang="en-GB" sz="600" b="0" i="0" u="none" strike="noStrike" kern="1200" cap="none" spc="0" normalizeH="0" baseline="0" noProof="0">
                          <a:ln>
                            <a:noFill/>
                          </a:ln>
                          <a:solidFill>
                            <a:prstClr val="black"/>
                          </a:solidFill>
                          <a:effectLst/>
                          <a:uLnTx/>
                          <a:uFillTx/>
                          <a:latin typeface="Century Gothic"/>
                          <a:ea typeface="+mn-ea"/>
                          <a:cs typeface="+mn-cs"/>
                        </a:rPr>
                        <a:t> Carrots </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SD19 </a:t>
                      </a:r>
                      <a:r>
                        <a:rPr kumimoji="0" lang="en-GB" sz="6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Sweetcorn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SD18</a:t>
                      </a:r>
                      <a:r>
                        <a:rPr kumimoji="0" lang="en-GB" sz="600" b="0" i="0" u="none" strike="noStrike" kern="1200" cap="none" spc="0" normalizeH="0" baseline="0" noProof="0">
                          <a:ln>
                            <a:noFill/>
                          </a:ln>
                          <a:solidFill>
                            <a:prstClr val="black"/>
                          </a:solidFill>
                          <a:effectLst/>
                          <a:uLnTx/>
                          <a:uFillTx/>
                          <a:latin typeface="Century Gothic"/>
                          <a:ea typeface="+mn-ea"/>
                          <a:cs typeface="+mn-cs"/>
                        </a:rPr>
                        <a:t> Peas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314900">
                <a:tc>
                  <a:txBody>
                    <a:bodyPr/>
                    <a:lstStyle/>
                    <a:p>
                      <a:pPr algn="ctr"/>
                      <a:r>
                        <a:rPr lang="en-GB" sz="600" b="1">
                          <a:latin typeface="Century Gothic" panose="020B0502020202020204" pitchFamily="34" charset="0"/>
                        </a:rPr>
                        <a:t>D219</a:t>
                      </a:r>
                      <a:r>
                        <a:rPr lang="en-GB" sz="600">
                          <a:latin typeface="Century Gothic" panose="020B0502020202020204" pitchFamily="34" charset="0"/>
                        </a:rPr>
                        <a:t> Golden Syrup Snap Biscuit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a:rPr>
                        <a:t>D97</a:t>
                      </a:r>
                      <a:r>
                        <a:rPr lang="en-GB" sz="600">
                          <a:latin typeface="Century Gothic"/>
                        </a:rPr>
                        <a:t> Apple Pie with </a:t>
                      </a:r>
                      <a:r>
                        <a:rPr lang="en-GB" sz="600" b="1">
                          <a:latin typeface="Century Gothic"/>
                        </a:rPr>
                        <a:t>D2</a:t>
                      </a:r>
                      <a:r>
                        <a:rPr lang="en-GB" sz="600">
                          <a:latin typeface="Century Gothic"/>
                        </a:rPr>
                        <a:t> Custard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panose="020B0502020202020204" pitchFamily="34" charset="0"/>
                        </a:rPr>
                        <a:t>D13</a:t>
                      </a:r>
                      <a:r>
                        <a:rPr lang="en-GB" sz="600">
                          <a:latin typeface="Century Gothic" panose="020B0502020202020204" pitchFamily="34" charset="0"/>
                        </a:rPr>
                        <a:t> Ice Cream with </a:t>
                      </a:r>
                      <a:r>
                        <a:rPr lang="en-GB" sz="600" b="1">
                          <a:latin typeface="Century Gothic" panose="020B0502020202020204" pitchFamily="34" charset="0"/>
                        </a:rPr>
                        <a:t>D270 </a:t>
                      </a:r>
                      <a:r>
                        <a:rPr lang="en-GB" sz="600" b="0">
                          <a:latin typeface="Century Gothic" panose="020B0502020202020204" pitchFamily="34" charset="0"/>
                        </a:rPr>
                        <a:t>Fruit Medley</a:t>
                      </a:r>
                      <a:endParaRPr lang="en-GB" sz="600">
                        <a:latin typeface="Century Gothic" panose="020B0502020202020204" pitchFamily="34" charset="0"/>
                      </a:endParaRPr>
                    </a:p>
                    <a:p>
                      <a:pPr algn="ctr"/>
                      <a:endParaRPr lang="en-GB" sz="60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panose="020B0502020202020204" pitchFamily="34" charset="0"/>
                        </a:rPr>
                        <a:t>D169</a:t>
                      </a:r>
                      <a:r>
                        <a:rPr lang="en-GB" sz="600">
                          <a:latin typeface="Century Gothic" panose="020B0502020202020204" pitchFamily="34" charset="0"/>
                        </a:rPr>
                        <a:t> Chocolate Beetroot Brownie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latin typeface="Century Gothic"/>
                        </a:rPr>
                        <a:t>with </a:t>
                      </a:r>
                      <a:r>
                        <a:rPr lang="en-GB" sz="600" b="1">
                          <a:latin typeface="Century Gothic"/>
                        </a:rPr>
                        <a:t>D3</a:t>
                      </a:r>
                      <a:r>
                        <a:rPr lang="en-GB" sz="600">
                          <a:latin typeface="Century Gothic"/>
                        </a:rPr>
                        <a:t> Chocolate </a:t>
                      </a:r>
                      <a:r>
                        <a:rPr lang="en-GB" sz="600" i="0">
                          <a:latin typeface="Century Gothic"/>
                        </a:rPr>
                        <a:t>Sauce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panose="020B0502020202020204" pitchFamily="34" charset="0"/>
                        </a:rPr>
                        <a:t>D194</a:t>
                      </a:r>
                      <a:r>
                        <a:rPr lang="en-GB" sz="600">
                          <a:latin typeface="Century Gothic" panose="020B0502020202020204" pitchFamily="34" charset="0"/>
                        </a:rPr>
                        <a:t> Orange and Lemon Shortbread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graphicFrame>
        <p:nvGraphicFramePr>
          <p:cNvPr id="25" name="Table 24">
            <a:extLst>
              <a:ext uri="{FF2B5EF4-FFF2-40B4-BE49-F238E27FC236}">
                <a16:creationId xmlns:a16="http://schemas.microsoft.com/office/drawing/2014/main" id="{8F4199B3-C42D-CB4F-E8EF-FBE20E1D7492}"/>
              </a:ext>
            </a:extLst>
          </p:cNvPr>
          <p:cNvGraphicFramePr>
            <a:graphicFrameLocks noGrp="1"/>
          </p:cNvGraphicFramePr>
          <p:nvPr>
            <p:extLst>
              <p:ext uri="{D42A27DB-BD31-4B8C-83A1-F6EECF244321}">
                <p14:modId xmlns:p14="http://schemas.microsoft.com/office/powerpoint/2010/main" val="3046871379"/>
              </p:ext>
            </p:extLst>
          </p:nvPr>
        </p:nvGraphicFramePr>
        <p:xfrm>
          <a:off x="1434471" y="4235138"/>
          <a:ext cx="7773061" cy="1670041"/>
        </p:xfrm>
        <a:graphic>
          <a:graphicData uri="http://schemas.openxmlformats.org/drawingml/2006/table">
            <a:tbl>
              <a:tblPr firstRow="1" bandRow="1">
                <a:tableStyleId>{5C22544A-7EE6-4342-B048-85BDC9FD1C3A}</a:tableStyleId>
              </a:tblPr>
              <a:tblGrid>
                <a:gridCol w="1554612">
                  <a:extLst>
                    <a:ext uri="{9D8B030D-6E8A-4147-A177-3AD203B41FA5}">
                      <a16:colId xmlns:a16="http://schemas.microsoft.com/office/drawing/2014/main" val="426743384"/>
                    </a:ext>
                  </a:extLst>
                </a:gridCol>
                <a:gridCol w="1548798">
                  <a:extLst>
                    <a:ext uri="{9D8B030D-6E8A-4147-A177-3AD203B41FA5}">
                      <a16:colId xmlns:a16="http://schemas.microsoft.com/office/drawing/2014/main" val="1888228126"/>
                    </a:ext>
                  </a:extLst>
                </a:gridCol>
                <a:gridCol w="1551135">
                  <a:extLst>
                    <a:ext uri="{9D8B030D-6E8A-4147-A177-3AD203B41FA5}">
                      <a16:colId xmlns:a16="http://schemas.microsoft.com/office/drawing/2014/main" val="3470962500"/>
                    </a:ext>
                  </a:extLst>
                </a:gridCol>
                <a:gridCol w="1563904">
                  <a:extLst>
                    <a:ext uri="{9D8B030D-6E8A-4147-A177-3AD203B41FA5}">
                      <a16:colId xmlns:a16="http://schemas.microsoft.com/office/drawing/2014/main" val="3633866263"/>
                    </a:ext>
                  </a:extLst>
                </a:gridCol>
                <a:gridCol w="1554612">
                  <a:extLst>
                    <a:ext uri="{9D8B030D-6E8A-4147-A177-3AD203B41FA5}">
                      <a16:colId xmlns:a16="http://schemas.microsoft.com/office/drawing/2014/main" val="4088356186"/>
                    </a:ext>
                  </a:extLst>
                </a:gridCol>
              </a:tblGrid>
              <a:tr h="2710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600" b="1">
                          <a:solidFill>
                            <a:schemeClr val="tx1"/>
                          </a:solidFill>
                          <a:latin typeface="Century Gothic"/>
                        </a:rPr>
                        <a:t>V237 V225 </a:t>
                      </a:r>
                      <a:r>
                        <a:rPr lang="it-IT" sz="600" b="0">
                          <a:solidFill>
                            <a:schemeClr val="tx1"/>
                          </a:solidFill>
                          <a:latin typeface="Century Gothic"/>
                        </a:rPr>
                        <a:t>Vegan </a:t>
                      </a:r>
                      <a:r>
                        <a:rPr lang="it-IT" sz="600" b="0" err="1">
                          <a:solidFill>
                            <a:schemeClr val="tx1"/>
                          </a:solidFill>
                          <a:latin typeface="Century Gothic"/>
                        </a:rPr>
                        <a:t>Meatballs</a:t>
                      </a:r>
                      <a:r>
                        <a:rPr lang="it-IT" sz="600" b="0">
                          <a:solidFill>
                            <a:schemeClr val="tx1"/>
                          </a:solidFill>
                          <a:latin typeface="Century Gothic"/>
                        </a:rPr>
                        <a:t> with </a:t>
                      </a:r>
                      <a:r>
                        <a:rPr lang="it-IT" sz="600" b="1">
                          <a:solidFill>
                            <a:schemeClr val="tx1"/>
                          </a:solidFill>
                          <a:latin typeface="Century Gothic"/>
                        </a:rPr>
                        <a:t>SD84 </a:t>
                      </a:r>
                      <a:r>
                        <a:rPr lang="it-IT" sz="600" b="0">
                          <a:solidFill>
                            <a:schemeClr val="tx1"/>
                          </a:solidFill>
                          <a:latin typeface="Century Gothic"/>
                        </a:rPr>
                        <a:t>Rice </a:t>
                      </a:r>
                      <a:endParaRPr lang="en-GB" sz="600" b="0">
                        <a:solidFill>
                          <a:schemeClr val="tx1"/>
                        </a:solidFill>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600" b="1">
                          <a:solidFill>
                            <a:schemeClr val="tx1"/>
                          </a:solidFill>
                          <a:latin typeface="Century Gothic"/>
                        </a:rPr>
                        <a:t>P24</a:t>
                      </a:r>
                      <a:r>
                        <a:rPr lang="en-GB" sz="600" b="0">
                          <a:solidFill>
                            <a:schemeClr val="tx1"/>
                          </a:solidFill>
                          <a:latin typeface="Century Gothic"/>
                        </a:rPr>
                        <a:t> Phat Pastry Sausage Roll with </a:t>
                      </a:r>
                      <a:r>
                        <a:rPr lang="en-GB" sz="600" b="1">
                          <a:solidFill>
                            <a:schemeClr val="tx1"/>
                          </a:solidFill>
                          <a:latin typeface="Century Gothic"/>
                        </a:rPr>
                        <a:t>SD6</a:t>
                      </a:r>
                      <a:r>
                        <a:rPr lang="en-GB" sz="600" b="0">
                          <a:solidFill>
                            <a:schemeClr val="tx1"/>
                          </a:solidFill>
                          <a:latin typeface="Century Gothic"/>
                        </a:rPr>
                        <a:t> Potato Wedges &amp; </a:t>
                      </a:r>
                      <a:r>
                        <a:rPr lang="en-GB" sz="600" b="1">
                          <a:solidFill>
                            <a:schemeClr val="tx1"/>
                          </a:solidFill>
                          <a:latin typeface="Century Gothic"/>
                        </a:rPr>
                        <a:t>SD14</a:t>
                      </a:r>
                      <a:r>
                        <a:rPr lang="en-GB" sz="600" b="0">
                          <a:solidFill>
                            <a:schemeClr val="tx1"/>
                          </a:solidFill>
                          <a:latin typeface="Century Gothic"/>
                        </a:rPr>
                        <a:t>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C4 C5</a:t>
                      </a:r>
                      <a:r>
                        <a:rPr lang="en-GB" sz="600" b="0">
                          <a:solidFill>
                            <a:schemeClr val="tx1"/>
                          </a:solidFill>
                          <a:latin typeface="Century Gothic"/>
                        </a:rPr>
                        <a:t> Roast Chicken with </a:t>
                      </a:r>
                      <a:r>
                        <a:rPr lang="en-GB" sz="600" b="1">
                          <a:solidFill>
                            <a:prstClr val="black"/>
                          </a:solidFill>
                          <a:latin typeface="Century Gothic"/>
                        </a:rPr>
                        <a:t>SD82</a:t>
                      </a:r>
                      <a:r>
                        <a:rPr lang="en-GB" sz="600" b="0">
                          <a:solidFill>
                            <a:prstClr val="black"/>
                          </a:solidFill>
                          <a:latin typeface="Century Gothic"/>
                        </a:rPr>
                        <a:t> Roast Potatoes &amp; </a:t>
                      </a:r>
                      <a:r>
                        <a:rPr lang="en-GB" sz="600" b="1">
                          <a:solidFill>
                            <a:prstClr val="black"/>
                          </a:solidFill>
                          <a:latin typeface="Century Gothic"/>
                        </a:rPr>
                        <a:t>SD118</a:t>
                      </a:r>
                      <a:r>
                        <a:rPr lang="en-GB" sz="600" b="0">
                          <a:solidFill>
                            <a:prstClr val="black"/>
                          </a:solidFill>
                          <a:latin typeface="Century Gothic"/>
                        </a:rPr>
                        <a:t> Gravy</a:t>
                      </a:r>
                      <a:endParaRPr lang="en-GB" sz="600" b="0">
                        <a:solidFill>
                          <a:schemeClr val="tx1"/>
                        </a:solidFill>
                        <a:latin typeface="Century 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1" i="0" u="none" strike="noStrike" noProof="0">
                          <a:solidFill>
                            <a:schemeClr val="tx1"/>
                          </a:solidFill>
                          <a:latin typeface="Century Gothic" panose="020B0502020202020204" pitchFamily="34" charset="0"/>
                        </a:rPr>
                        <a:t>SD8</a:t>
                      </a:r>
                      <a:r>
                        <a:rPr lang="en-US" sz="600" b="0" i="0" u="none" strike="noStrike" noProof="0">
                          <a:solidFill>
                            <a:schemeClr val="tx1"/>
                          </a:solidFill>
                          <a:latin typeface="Century Gothic" panose="020B0502020202020204" pitchFamily="34" charset="0"/>
                        </a:rPr>
                        <a:t> Spaghetti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1" i="0" u="none" strike="noStrike" noProof="0">
                          <a:solidFill>
                            <a:schemeClr val="tx1"/>
                          </a:solidFill>
                          <a:latin typeface="Century Gothic" panose="020B0502020202020204" pitchFamily="34" charset="0"/>
                        </a:rPr>
                        <a:t>B48</a:t>
                      </a:r>
                      <a:r>
                        <a:rPr lang="en-US" sz="600" b="0" i="0" u="none" strike="noStrike" noProof="0">
                          <a:solidFill>
                            <a:schemeClr val="tx1"/>
                          </a:solidFill>
                          <a:latin typeface="Century Gothic" panose="020B0502020202020204" pitchFamily="34" charset="0"/>
                        </a:rPr>
                        <a:t> Bolognese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F6</a:t>
                      </a:r>
                      <a:r>
                        <a:rPr lang="en-GB" sz="600" b="0">
                          <a:solidFill>
                            <a:schemeClr val="tx1"/>
                          </a:solidFill>
                          <a:latin typeface="Century Gothic"/>
                        </a:rPr>
                        <a:t> Fish Fingers or with </a:t>
                      </a:r>
                      <a:r>
                        <a:rPr lang="en-GB" sz="600" b="1">
                          <a:solidFill>
                            <a:schemeClr val="tx1"/>
                          </a:solidFill>
                          <a:latin typeface="Century Gothic"/>
                        </a:rPr>
                        <a:t>SD5</a:t>
                      </a:r>
                      <a:r>
                        <a:rPr lang="en-GB" sz="600" b="0">
                          <a:solidFill>
                            <a:schemeClr val="tx1"/>
                          </a:solidFill>
                          <a:latin typeface="Century Gothic"/>
                        </a:rPr>
                        <a:t> Chips &amp; </a:t>
                      </a:r>
                      <a:r>
                        <a:rPr lang="en-GB" sz="600" b="1">
                          <a:solidFill>
                            <a:schemeClr val="tx1"/>
                          </a:solidFill>
                          <a:latin typeface="Century Gothic"/>
                        </a:rPr>
                        <a:t>SD14</a:t>
                      </a:r>
                      <a:r>
                        <a:rPr lang="en-GB" sz="600" b="0">
                          <a:solidFill>
                            <a:schemeClr val="tx1"/>
                          </a:solidFill>
                          <a:latin typeface="Century Gothic"/>
                        </a:rPr>
                        <a:t>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5814051"/>
                  </a:ext>
                </a:extLst>
              </a:tr>
              <a:tr h="245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i="0" u="none" strike="noStrike" noProof="0">
                          <a:solidFill>
                            <a:schemeClr val="tx1"/>
                          </a:solidFill>
                          <a:latin typeface="Century Gothic"/>
                        </a:rPr>
                        <a:t>V334</a:t>
                      </a:r>
                      <a:r>
                        <a:rPr lang="en-GB" sz="600" b="0" i="0" u="none" strike="noStrike" noProof="0">
                          <a:solidFill>
                            <a:schemeClr val="tx1"/>
                          </a:solidFill>
                          <a:latin typeface="Century Gothic"/>
                        </a:rPr>
                        <a:t> Tomato Pasta Bake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V239</a:t>
                      </a:r>
                      <a:r>
                        <a:rPr lang="en-GB" sz="600" b="0">
                          <a:solidFill>
                            <a:schemeClr val="tx1"/>
                          </a:solidFill>
                          <a:latin typeface="Century Gothic"/>
                        </a:rPr>
                        <a:t> Five Bean Chilli with </a:t>
                      </a:r>
                      <a:r>
                        <a:rPr lang="en-GB" sz="600" b="1">
                          <a:solidFill>
                            <a:schemeClr val="tx1"/>
                          </a:solidFill>
                          <a:latin typeface="Century Gothic"/>
                        </a:rPr>
                        <a:t>SD84</a:t>
                      </a:r>
                      <a:r>
                        <a:rPr lang="en-GB" sz="600" b="0">
                          <a:solidFill>
                            <a:schemeClr val="tx1"/>
                          </a:solidFill>
                          <a:latin typeface="Century Gothic"/>
                        </a:rPr>
                        <a:t> Rice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1" i="0" u="none" strike="noStrike" noProof="0">
                          <a:solidFill>
                            <a:schemeClr val="tx1"/>
                          </a:solidFill>
                          <a:latin typeface="Century Gothic"/>
                        </a:rPr>
                        <a:t>V13</a:t>
                      </a:r>
                      <a:r>
                        <a:rPr lang="en-US" sz="600" b="0" i="0" u="none" strike="noStrike" noProof="0">
                          <a:solidFill>
                            <a:schemeClr val="tx1"/>
                          </a:solidFill>
                          <a:latin typeface="Century Gothic"/>
                        </a:rPr>
                        <a:t> Vegetable Loaf with </a:t>
                      </a:r>
                      <a:r>
                        <a:rPr lang="en-GB" sz="600" b="1">
                          <a:solidFill>
                            <a:prstClr val="black"/>
                          </a:solidFill>
                          <a:latin typeface="Century Gothic"/>
                        </a:rPr>
                        <a:t>SD82</a:t>
                      </a:r>
                      <a:r>
                        <a:rPr lang="en-GB" sz="600" b="0">
                          <a:solidFill>
                            <a:prstClr val="black"/>
                          </a:solidFill>
                          <a:latin typeface="Century Gothic"/>
                        </a:rPr>
                        <a:t> Roast Potatoes &amp; </a:t>
                      </a:r>
                      <a:r>
                        <a:rPr lang="en-GB" sz="600" b="1">
                          <a:solidFill>
                            <a:prstClr val="black"/>
                          </a:solidFill>
                          <a:latin typeface="Century Gothic"/>
                        </a:rPr>
                        <a:t>SD118</a:t>
                      </a:r>
                      <a:r>
                        <a:rPr lang="en-GB" sz="600" b="0">
                          <a:solidFill>
                            <a:prstClr val="black"/>
                          </a:solidFill>
                          <a:latin typeface="Century Gothic"/>
                        </a:rPr>
                        <a:t> Gravy </a:t>
                      </a:r>
                      <a:endParaRPr lang="en-GB" sz="600" b="0">
                        <a:solidFill>
                          <a:prstClr val="black"/>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V338</a:t>
                      </a:r>
                      <a:r>
                        <a:rPr lang="en-GB" sz="600" b="0">
                          <a:solidFill>
                            <a:schemeClr val="tx1"/>
                          </a:solidFill>
                          <a:latin typeface="Century Gothic"/>
                        </a:rPr>
                        <a:t> Vegan Burger in a </a:t>
                      </a:r>
                      <a:r>
                        <a:rPr lang="en-GB" sz="600" b="1">
                          <a:solidFill>
                            <a:schemeClr val="tx1"/>
                          </a:solidFill>
                          <a:latin typeface="Century Gothic"/>
                        </a:rPr>
                        <a:t>SD17</a:t>
                      </a:r>
                      <a:r>
                        <a:rPr lang="en-GB" sz="600" b="0">
                          <a:solidFill>
                            <a:schemeClr val="tx1"/>
                          </a:solidFill>
                          <a:latin typeface="Century Gothic"/>
                        </a:rPr>
                        <a:t> Bun with </a:t>
                      </a:r>
                      <a:r>
                        <a:rPr lang="en-GB" sz="600" b="1">
                          <a:solidFill>
                            <a:schemeClr val="tx1"/>
                          </a:solidFill>
                          <a:latin typeface="Century Gothic"/>
                        </a:rPr>
                        <a:t>SD6</a:t>
                      </a:r>
                      <a:r>
                        <a:rPr lang="en-GB" sz="600" b="0">
                          <a:solidFill>
                            <a:schemeClr val="tx1"/>
                          </a:solidFill>
                          <a:latin typeface="Century Gothic"/>
                        </a:rPr>
                        <a:t> Potato Wedges &amp; </a:t>
                      </a:r>
                      <a:r>
                        <a:rPr lang="en-GB" sz="600" b="1">
                          <a:solidFill>
                            <a:schemeClr val="tx1"/>
                          </a:solidFill>
                          <a:latin typeface="Century Gothic"/>
                        </a:rPr>
                        <a:t>SD14</a:t>
                      </a:r>
                      <a:r>
                        <a:rPr lang="en-GB" sz="600" b="0">
                          <a:solidFill>
                            <a:schemeClr val="tx1"/>
                          </a:solidFill>
                          <a:latin typeface="Century Gothic"/>
                        </a:rPr>
                        <a:t> Tomato Ketchup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600" b="1">
                          <a:latin typeface="Century Gothic"/>
                        </a:rPr>
                        <a:t>V191</a:t>
                      </a:r>
                      <a:r>
                        <a:rPr lang="en-GB" sz="600">
                          <a:latin typeface="Century Gothic"/>
                        </a:rPr>
                        <a:t> Cheese &amp; Bean Pasty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solidFill>
                            <a:schemeClr val="tx1"/>
                          </a:solidFill>
                          <a:latin typeface="Century Gothic"/>
                        </a:rPr>
                        <a:t>SD5</a:t>
                      </a:r>
                      <a:r>
                        <a:rPr lang="en-GB" sz="600" b="0">
                          <a:solidFill>
                            <a:schemeClr val="tx1"/>
                          </a:solidFill>
                          <a:latin typeface="Century Gothic"/>
                        </a:rPr>
                        <a:t> Chips &amp; </a:t>
                      </a:r>
                      <a:r>
                        <a:rPr lang="en-GB" sz="600" b="1">
                          <a:solidFill>
                            <a:schemeClr val="tx1"/>
                          </a:solidFill>
                          <a:latin typeface="Century Gothic"/>
                        </a:rPr>
                        <a:t>SD14</a:t>
                      </a:r>
                      <a:r>
                        <a:rPr lang="en-GB" sz="600" b="0">
                          <a:solidFill>
                            <a:schemeClr val="tx1"/>
                          </a:solidFill>
                          <a:latin typeface="Century Gothic"/>
                        </a:rPr>
                        <a:t> Tomato Ketchup </a:t>
                      </a:r>
                      <a:endParaRPr lang="en-GB" sz="600" b="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94041952"/>
                  </a:ext>
                </a:extLst>
              </a:tr>
              <a:tr h="331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SD55</a:t>
                      </a:r>
                      <a:r>
                        <a:rPr kumimoji="0" lang="en-GB" sz="600" b="0" i="0" u="none" strike="noStrike" kern="1200" cap="none" spc="0" normalizeH="0" baseline="0" noProof="0">
                          <a:ln>
                            <a:noFill/>
                          </a:ln>
                          <a:solidFill>
                            <a:prstClr val="black"/>
                          </a:solidFill>
                          <a:effectLst/>
                          <a:uLnTx/>
                          <a:uFillTx/>
                          <a:latin typeface="Century Gothic"/>
                          <a:ea typeface="+mn-ea"/>
                          <a:cs typeface="+mn-cs"/>
                        </a:rPr>
                        <a:t> Jacket Potato with </a:t>
                      </a:r>
                      <a:r>
                        <a:rPr kumimoji="0" lang="en-GB" sz="600" b="1" i="0" u="none" strike="noStrike" kern="1200" cap="none" spc="0" normalizeH="0" baseline="0" noProof="0">
                          <a:ln>
                            <a:noFill/>
                          </a:ln>
                          <a:solidFill>
                            <a:prstClr val="black"/>
                          </a:solidFill>
                          <a:effectLst/>
                          <a:uLnTx/>
                          <a:uFillTx/>
                          <a:latin typeface="Century Gothic"/>
                          <a:ea typeface="+mn-ea"/>
                          <a:cs typeface="+mn-cs"/>
                        </a:rPr>
                        <a:t>V85</a:t>
                      </a:r>
                      <a:r>
                        <a:rPr kumimoji="0" lang="en-GB" sz="600" b="0" i="0" u="none" strike="noStrike" kern="1200" cap="none" spc="0" normalizeH="0" baseline="0" noProof="0">
                          <a:ln>
                            <a:noFill/>
                          </a:ln>
                          <a:solidFill>
                            <a:prstClr val="black"/>
                          </a:solidFill>
                          <a:effectLst/>
                          <a:uLnTx/>
                          <a:uFillTx/>
                          <a:latin typeface="Century Gothic"/>
                          <a:ea typeface="+mn-ea"/>
                          <a:cs typeface="+mn-cs"/>
                        </a:rPr>
                        <a:t> Cheese, </a:t>
                      </a: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or </a:t>
                      </a:r>
                      <a:r>
                        <a:rPr kumimoji="0" lang="en-GB" sz="600" b="1" i="0" u="none" strike="noStrike" kern="1200" cap="none" spc="0" normalizeH="0" baseline="0" noProof="0">
                          <a:ln>
                            <a:noFill/>
                          </a:ln>
                          <a:solidFill>
                            <a:prstClr val="black"/>
                          </a:solidFill>
                          <a:effectLst/>
                          <a:uLnTx/>
                          <a:uFillTx/>
                          <a:latin typeface="Century Gothic"/>
                          <a:ea typeface="+mn-ea"/>
                          <a:cs typeface="+mn-cs"/>
                        </a:rPr>
                        <a:t>F11</a:t>
                      </a:r>
                      <a:r>
                        <a:rPr kumimoji="0" lang="en-GB" sz="600" b="0" i="0" u="none" strike="noStrike" kern="1200" cap="none" spc="0" normalizeH="0" baseline="0" noProof="0">
                          <a:ln>
                            <a:noFill/>
                          </a:ln>
                          <a:solidFill>
                            <a:prstClr val="black"/>
                          </a:solidFill>
                          <a:effectLst/>
                          <a:uLnTx/>
                          <a:uFillTx/>
                          <a:latin typeface="Century Gothic"/>
                          <a:ea typeface="+mn-ea"/>
                          <a:cs typeface="+mn-cs"/>
                        </a:rPr>
                        <a:t> Tuna Mayonnaise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3419123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SD20 </a:t>
                      </a:r>
                      <a:r>
                        <a:rPr kumimoji="0" lang="en-GB" sz="600" b="0" i="0" u="none" strike="noStrike" kern="1200" cap="none" spc="0" normalizeH="0" baseline="0" noProof="0">
                          <a:ln>
                            <a:noFill/>
                          </a:ln>
                          <a:solidFill>
                            <a:prstClr val="black"/>
                          </a:solidFill>
                          <a:effectLst/>
                          <a:uLnTx/>
                          <a:uFillTx/>
                          <a:latin typeface="Century Gothic"/>
                          <a:ea typeface="+mn-ea"/>
                          <a:cs typeface="+mn-cs"/>
                        </a:rPr>
                        <a:t>Broccoli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SD19</a:t>
                      </a:r>
                      <a:r>
                        <a:rPr kumimoji="0" lang="en-GB" sz="600" b="0" i="0" u="none" strike="noStrike" kern="1200" cap="none" spc="0" normalizeH="0" baseline="0" noProof="0">
                          <a:ln>
                            <a:noFill/>
                          </a:ln>
                          <a:solidFill>
                            <a:prstClr val="black"/>
                          </a:solidFill>
                          <a:effectLst/>
                          <a:uLnTx/>
                          <a:uFillTx/>
                          <a:latin typeface="Century Gothic"/>
                          <a:ea typeface="+mn-ea"/>
                          <a:cs typeface="+mn-cs"/>
                        </a:rPr>
                        <a:t> Sweetcorn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SD28</a:t>
                      </a:r>
                      <a:r>
                        <a:rPr kumimoji="0" lang="en-GB" sz="600" b="0" i="0" u="none" strike="noStrike" kern="1200" cap="none" spc="0" normalizeH="0" baseline="0" noProof="0">
                          <a:ln>
                            <a:noFill/>
                          </a:ln>
                          <a:solidFill>
                            <a:prstClr val="black"/>
                          </a:solidFill>
                          <a:effectLst/>
                          <a:uLnTx/>
                          <a:uFillTx/>
                          <a:latin typeface="Century Gothic"/>
                          <a:ea typeface="+mn-ea"/>
                          <a:cs typeface="+mn-cs"/>
                        </a:rPr>
                        <a:t> Carrots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SD24</a:t>
                      </a:r>
                      <a:r>
                        <a:rPr kumimoji="0" lang="en-GB" sz="600" b="0" i="0" u="none" strike="noStrike" kern="1200" cap="none" spc="0" normalizeH="0" baseline="0" noProof="0">
                          <a:ln>
                            <a:noFill/>
                          </a:ln>
                          <a:solidFill>
                            <a:prstClr val="black"/>
                          </a:solidFill>
                          <a:effectLst/>
                          <a:uLnTx/>
                          <a:uFillTx/>
                          <a:latin typeface="Century Gothic"/>
                          <a:ea typeface="+mn-ea"/>
                          <a:cs typeface="+mn-cs"/>
                        </a:rPr>
                        <a:t> Green beans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kumimoji="0" lang="en-GB" sz="600" b="1" i="0" u="none" strike="noStrike" kern="1200" cap="none" spc="0" normalizeH="0" baseline="0" noProof="0">
                          <a:ln>
                            <a:noFill/>
                          </a:ln>
                          <a:solidFill>
                            <a:prstClr val="black"/>
                          </a:solidFill>
                          <a:effectLst/>
                          <a:uLnTx/>
                          <a:uFillTx/>
                          <a:latin typeface="Century Gothic"/>
                          <a:ea typeface="+mn-ea"/>
                          <a:cs typeface="+mn-cs"/>
                        </a:rPr>
                        <a:t>SD21</a:t>
                      </a:r>
                      <a:r>
                        <a:rPr kumimoji="0" lang="en-GB" sz="600" b="0" i="0" u="none" strike="noStrike" kern="1200" cap="none" spc="0" normalizeH="0" baseline="0" noProof="0">
                          <a:ln>
                            <a:noFill/>
                          </a:ln>
                          <a:solidFill>
                            <a:prstClr val="black"/>
                          </a:solidFill>
                          <a:effectLst/>
                          <a:uLnTx/>
                          <a:uFillTx/>
                          <a:latin typeface="Century Gothic"/>
                          <a:ea typeface="+mn-ea"/>
                          <a:cs typeface="+mn-cs"/>
                        </a:rPr>
                        <a:t> Swede and </a:t>
                      </a:r>
                      <a:r>
                        <a:rPr lang="en-GB" sz="600" b="1" i="0" u="none" strike="noStrike" kern="1200" cap="none" spc="0" normalizeH="0" baseline="0" noProof="0">
                          <a:ln>
                            <a:noFill/>
                          </a:ln>
                          <a:solidFill>
                            <a:prstClr val="black"/>
                          </a:solidFill>
                          <a:effectLst/>
                          <a:uLnTx/>
                          <a:uFillTx/>
                          <a:latin typeface="Century Gothic"/>
                          <a:ea typeface="+mn-ea"/>
                          <a:cs typeface="+mn-cs"/>
                        </a:rPr>
                        <a:t>SD94 </a:t>
                      </a:r>
                      <a:r>
                        <a:rPr lang="en-GB" sz="600" b="0" i="0" u="none" strike="noStrike" kern="1200" cap="none" spc="0" normalizeH="0" baseline="0" noProof="0">
                          <a:ln>
                            <a:noFill/>
                          </a:ln>
                          <a:solidFill>
                            <a:prstClr val="black"/>
                          </a:solidFill>
                          <a:effectLst/>
                          <a:uLnTx/>
                          <a:uFillTx/>
                          <a:latin typeface="Century Gothic"/>
                          <a:ea typeface="+mn-ea"/>
                          <a:cs typeface="+mn-cs"/>
                        </a:rPr>
                        <a:t>Savoy</a:t>
                      </a:r>
                      <a:r>
                        <a:rPr kumimoji="0" lang="en-GB" sz="600" b="0" i="0" u="none" strike="noStrike" kern="1200" cap="none" spc="0" normalizeH="0" baseline="0" noProof="0">
                          <a:ln>
                            <a:noFill/>
                          </a:ln>
                          <a:solidFill>
                            <a:prstClr val="black"/>
                          </a:solidFill>
                          <a:effectLst/>
                          <a:uLnTx/>
                          <a:uFillTx/>
                          <a:latin typeface="Century Gothic"/>
                          <a:ea typeface="+mn-ea"/>
                          <a:cs typeface="+mn-cs"/>
                        </a:rPr>
                        <a:t> Cabbage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SD28</a:t>
                      </a:r>
                      <a:r>
                        <a:rPr kumimoji="0" lang="en-GB" sz="600" b="0" i="0" u="none" strike="noStrike" kern="1200" cap="none" spc="0" normalizeH="0" baseline="0" noProof="0">
                          <a:ln>
                            <a:noFill/>
                          </a:ln>
                          <a:solidFill>
                            <a:prstClr val="black"/>
                          </a:solidFill>
                          <a:effectLst/>
                          <a:uLnTx/>
                          <a:uFillTx/>
                          <a:latin typeface="Century Gothic"/>
                          <a:ea typeface="+mn-ea"/>
                          <a:cs typeface="+mn-cs"/>
                        </a:rPr>
                        <a:t> Carrots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SD19 </a:t>
                      </a:r>
                      <a:r>
                        <a:rPr kumimoji="0" lang="en-GB" sz="600" b="0" i="0" u="none" strike="noStrike" kern="1200" cap="none" spc="0" normalizeH="0" baseline="0" noProof="0">
                          <a:ln>
                            <a:noFill/>
                          </a:ln>
                          <a:solidFill>
                            <a:prstClr val="black"/>
                          </a:solidFill>
                          <a:effectLst/>
                          <a:uLnTx/>
                          <a:uFillTx/>
                          <a:latin typeface="Century Gothic"/>
                          <a:ea typeface="+mn-ea"/>
                          <a:cs typeface="+mn-cs"/>
                        </a:rPr>
                        <a:t>Sweetcorn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entury Gothic"/>
                          <a:ea typeface="+mn-ea"/>
                          <a:cs typeface="+mn-cs"/>
                        </a:rPr>
                        <a:t>SD22</a:t>
                      </a:r>
                      <a:r>
                        <a:rPr kumimoji="0" lang="en-GB" sz="600" b="0" i="0" u="none" strike="noStrike" kern="1200" cap="none" spc="0" normalizeH="0" baseline="0" noProof="0">
                          <a:ln>
                            <a:noFill/>
                          </a:ln>
                          <a:solidFill>
                            <a:prstClr val="black"/>
                          </a:solidFill>
                          <a:effectLst/>
                          <a:uLnTx/>
                          <a:uFillTx/>
                          <a:latin typeface="Century Gothic"/>
                          <a:ea typeface="+mn-ea"/>
                          <a:cs typeface="+mn-cs"/>
                        </a:rPr>
                        <a:t> Baked Beans and </a:t>
                      </a:r>
                      <a:r>
                        <a:rPr kumimoji="0" lang="en-GB" sz="600" b="1" i="0" u="none" strike="noStrike" kern="1200" cap="none" spc="0" normalizeH="0" baseline="0" noProof="0">
                          <a:ln>
                            <a:noFill/>
                          </a:ln>
                          <a:solidFill>
                            <a:prstClr val="black"/>
                          </a:solidFill>
                          <a:effectLst/>
                          <a:uLnTx/>
                          <a:uFillTx/>
                          <a:latin typeface="Century Gothic"/>
                          <a:ea typeface="+mn-ea"/>
                          <a:cs typeface="+mn-cs"/>
                        </a:rPr>
                        <a:t>SD18</a:t>
                      </a:r>
                      <a:r>
                        <a:rPr kumimoji="0" lang="en-GB" sz="600" b="0" i="0" u="none" strike="noStrike" kern="1200" cap="none" spc="0" normalizeH="0" baseline="0" noProof="0">
                          <a:ln>
                            <a:noFill/>
                          </a:ln>
                          <a:solidFill>
                            <a:prstClr val="black"/>
                          </a:solidFill>
                          <a:effectLst/>
                          <a:uLnTx/>
                          <a:uFillTx/>
                          <a:latin typeface="Century Gothic"/>
                          <a:ea typeface="+mn-ea"/>
                          <a:cs typeface="+mn-cs"/>
                        </a:rPr>
                        <a:t> Peas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315931974"/>
                  </a:ext>
                </a:extLst>
              </a:tr>
              <a:tr h="298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panose="020B0502020202020204" pitchFamily="34" charset="0"/>
                        </a:rPr>
                        <a:t>D80</a:t>
                      </a:r>
                      <a:r>
                        <a:rPr lang="en-GB" sz="600">
                          <a:latin typeface="Century Gothic" panose="020B0502020202020204" pitchFamily="34" charset="0"/>
                        </a:rPr>
                        <a:t> Chocolate Shortbread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600" b="1">
                          <a:latin typeface="Century Gothic"/>
                        </a:rPr>
                        <a:t>D238</a:t>
                      </a:r>
                      <a:r>
                        <a:rPr lang="en-GB" sz="600" b="0">
                          <a:latin typeface="Century Gothic"/>
                        </a:rPr>
                        <a:t> Peach Crumble with </a:t>
                      </a:r>
                      <a:r>
                        <a:rPr lang="en-GB" sz="600" b="1">
                          <a:latin typeface="Century Gothic"/>
                        </a:rPr>
                        <a:t>D2</a:t>
                      </a:r>
                      <a:r>
                        <a:rPr lang="en-GB" sz="600" b="0">
                          <a:latin typeface="Century Gothic"/>
                        </a:rPr>
                        <a:t> Custard </a:t>
                      </a:r>
                      <a:endParaRPr lang="en-GB" sz="600">
                        <a:latin typeface="Century Gothic"/>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600" b="1">
                          <a:latin typeface="Century Gothic"/>
                        </a:rPr>
                        <a:t>D177</a:t>
                      </a:r>
                      <a:r>
                        <a:rPr lang="en-GB" sz="600">
                          <a:latin typeface="Century Gothic"/>
                        </a:rPr>
                        <a:t> Iced Vanilla Sponge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panose="020B0502020202020204" pitchFamily="34" charset="0"/>
                        </a:rPr>
                        <a:t>D168</a:t>
                      </a:r>
                      <a:r>
                        <a:rPr lang="en-GB" sz="600">
                          <a:latin typeface="Century Gothic" panose="020B0502020202020204" pitchFamily="34" charset="0"/>
                        </a:rPr>
                        <a:t> Summer Lemon Cake with </a:t>
                      </a:r>
                      <a:r>
                        <a:rPr lang="en-GB" sz="600" b="1">
                          <a:latin typeface="Century Gothic" panose="020B0502020202020204" pitchFamily="34" charset="0"/>
                        </a:rPr>
                        <a:t>D2</a:t>
                      </a:r>
                      <a:r>
                        <a:rPr lang="en-GB" sz="600">
                          <a:latin typeface="Century Gothic" panose="020B0502020202020204" pitchFamily="34" charset="0"/>
                        </a:rPr>
                        <a:t> Custard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a:latin typeface="Century Gothic" panose="020B0502020202020204" pitchFamily="34" charset="0"/>
                        </a:rPr>
                        <a:t>D245</a:t>
                      </a:r>
                      <a:r>
                        <a:rPr lang="en-GB" sz="600">
                          <a:latin typeface="Century Gothic" panose="020B0502020202020204" pitchFamily="34" charset="0"/>
                        </a:rPr>
                        <a:t> Strawberry Jelly </a:t>
                      </a:r>
                      <a:r>
                        <a:rPr lang="en-GB" sz="600">
                          <a:latin typeface="Century Gothic"/>
                        </a:rPr>
                        <a:t>with </a:t>
                      </a:r>
                      <a:r>
                        <a:rPr lang="en-GB" sz="600" b="1">
                          <a:latin typeface="Century Gothic"/>
                        </a:rPr>
                        <a:t>D167</a:t>
                      </a:r>
                      <a:r>
                        <a:rPr lang="en-GB" sz="600">
                          <a:latin typeface="Century Gothic"/>
                        </a:rPr>
                        <a:t> Mandarins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297461352"/>
                  </a:ext>
                </a:extLst>
              </a:tr>
            </a:tbl>
          </a:graphicData>
        </a:graphic>
      </p:graphicFrame>
      <p:sp>
        <p:nvSpPr>
          <p:cNvPr id="56" name="TextBox 55">
            <a:extLst>
              <a:ext uri="{FF2B5EF4-FFF2-40B4-BE49-F238E27FC236}">
                <a16:creationId xmlns:a16="http://schemas.microsoft.com/office/drawing/2014/main" id="{D78916D4-F4B1-5DC9-378E-31ADAE5DCF18}"/>
              </a:ext>
            </a:extLst>
          </p:cNvPr>
          <p:cNvSpPr txBox="1"/>
          <p:nvPr/>
        </p:nvSpPr>
        <p:spPr>
          <a:xfrm>
            <a:off x="176212" y="6061594"/>
            <a:ext cx="9553575" cy="992579"/>
          </a:xfrm>
          <a:prstGeom prst="rect">
            <a:avLst/>
          </a:prstGeom>
          <a:noFill/>
        </p:spPr>
        <p:txBody>
          <a:bodyPr wrap="square" rtlCol="0">
            <a:spAutoFit/>
          </a:bodyPr>
          <a:lstStyle/>
          <a:p>
            <a:pPr algn="ctr"/>
            <a:endParaRPr lang="en-GB" sz="800" b="1">
              <a:solidFill>
                <a:srgbClr val="006662"/>
              </a:solidFill>
              <a:latin typeface="Century Gothic" panose="020B0502020202020204" pitchFamily="34" charset="0"/>
            </a:endParaRPr>
          </a:p>
          <a:p>
            <a:pPr algn="ctr"/>
            <a:endParaRPr lang="en-GB" sz="500">
              <a:solidFill>
                <a:srgbClr val="006662"/>
              </a:solidFill>
              <a:latin typeface="Century Gothic" panose="020B0502020202020204" pitchFamily="34" charset="0"/>
            </a:endParaRPr>
          </a:p>
          <a:p>
            <a:pPr algn="ctr"/>
            <a:r>
              <a:rPr lang="en-GB" sz="800">
                <a:solidFill>
                  <a:srgbClr val="006662"/>
                </a:solidFill>
                <a:latin typeface="Century Gothic" panose="020B0502020202020204" pitchFamily="34" charset="0"/>
              </a:rPr>
              <a:t>If 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allergen cross contact.  </a:t>
            </a:r>
          </a:p>
          <a:p>
            <a:r>
              <a:rPr lang="en-GB" sz="1050" b="1">
                <a:latin typeface="Century Gothic" panose="020B0502020202020204" pitchFamily="34" charset="0"/>
              </a:rPr>
              <a:t> </a:t>
            </a:r>
          </a:p>
          <a:p>
            <a:endParaRPr lang="en-GB" sz="1100" b="1">
              <a:latin typeface="Century Gothic" panose="020B0502020202020204" pitchFamily="34" charset="0"/>
            </a:endParaRPr>
          </a:p>
        </p:txBody>
      </p:sp>
      <p:sp>
        <p:nvSpPr>
          <p:cNvPr id="2" name="TextBox 1">
            <a:extLst>
              <a:ext uri="{FF2B5EF4-FFF2-40B4-BE49-F238E27FC236}">
                <a16:creationId xmlns:a16="http://schemas.microsoft.com/office/drawing/2014/main" id="{2270725A-FDA4-046B-2AA7-0F01DB7AE8AD}"/>
              </a:ext>
            </a:extLst>
          </p:cNvPr>
          <p:cNvSpPr txBox="1"/>
          <p:nvPr/>
        </p:nvSpPr>
        <p:spPr>
          <a:xfrm>
            <a:off x="127135" y="1338930"/>
            <a:ext cx="775106"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13/04/26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04/05/26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01/06/26</a:t>
            </a:r>
            <a:endParaRPr kumimoji="0" lang="en-GB" sz="800" b="1" i="0" u="none" strike="noStrike" kern="1200" cap="none" spc="0" normalizeH="0" baseline="0" noProof="0">
              <a:ln>
                <a:noFill/>
              </a:ln>
              <a:solidFill>
                <a:prstClr val="white"/>
              </a:solidFill>
              <a:effectLst/>
              <a:uLnTx/>
              <a:uFillTx/>
              <a:latin typeface="Century Gothic"/>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22/06/26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13/07/26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schemeClr val="bg1"/>
                </a:solidFill>
                <a:latin typeface="Century Gothic"/>
              </a:rPr>
              <a:t>07/09/26 </a:t>
            </a:r>
          </a:p>
          <a:p>
            <a:pPr algn="ctr">
              <a:defRPr/>
            </a:pPr>
            <a:r>
              <a:rPr lang="en-GB" sz="800" b="1">
                <a:solidFill>
                  <a:schemeClr val="bg1"/>
                </a:solidFill>
                <a:latin typeface="Century Gothic"/>
              </a:rPr>
              <a:t>28/09/26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19/10/26</a:t>
            </a:r>
            <a:r>
              <a:rPr kumimoji="0" lang="en-GB" sz="800" b="1" i="0" u="none" strike="noStrike" kern="1200" cap="none" spc="0" normalizeH="0" baseline="0" noProof="0">
                <a:ln>
                  <a:noFill/>
                </a:ln>
                <a:solidFill>
                  <a:prstClr val="white"/>
                </a:solidFill>
                <a:effectLst/>
                <a:uLnTx/>
                <a:uFillTx/>
                <a:latin typeface="Century Gothic"/>
                <a:ea typeface="+mn-ea"/>
                <a:cs typeface="+mn-cs"/>
              </a:rPr>
              <a:t> </a:t>
            </a:r>
          </a:p>
        </p:txBody>
      </p:sp>
      <p:sp>
        <p:nvSpPr>
          <p:cNvPr id="3" name="TextBox 2">
            <a:extLst>
              <a:ext uri="{FF2B5EF4-FFF2-40B4-BE49-F238E27FC236}">
                <a16:creationId xmlns:a16="http://schemas.microsoft.com/office/drawing/2014/main" id="{23D220CF-568C-6857-0679-EE8EF10A13FA}"/>
              </a:ext>
            </a:extLst>
          </p:cNvPr>
          <p:cNvSpPr txBox="1"/>
          <p:nvPr/>
        </p:nvSpPr>
        <p:spPr>
          <a:xfrm>
            <a:off x="-100363" y="3020276"/>
            <a:ext cx="1217494"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20/04/26</a:t>
            </a:r>
            <a:r>
              <a:rPr kumimoji="0" lang="en-GB" sz="800" b="1" i="0" u="none" strike="noStrike" kern="1200" cap="none" spc="0" normalizeH="0" baseline="0" noProof="0">
                <a:ln>
                  <a:noFill/>
                </a:ln>
                <a:solidFill>
                  <a:prstClr val="white"/>
                </a:solidFill>
                <a:effectLst/>
                <a:uLnTx/>
                <a:uFillTx/>
                <a:latin typeface="Century Gothic"/>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11/05/26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08/06/26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29/06/26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20/07/26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14/09/26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Century Gothic"/>
                <a:ea typeface="+mn-ea"/>
                <a:cs typeface="+mn-cs"/>
              </a:rPr>
              <a:t>05/10/26</a:t>
            </a:r>
          </a:p>
        </p:txBody>
      </p:sp>
      <p:sp>
        <p:nvSpPr>
          <p:cNvPr id="4" name="TextBox 3">
            <a:extLst>
              <a:ext uri="{FF2B5EF4-FFF2-40B4-BE49-F238E27FC236}">
                <a16:creationId xmlns:a16="http://schemas.microsoft.com/office/drawing/2014/main" id="{C7A09B71-E798-1232-1376-E501057870B7}"/>
              </a:ext>
            </a:extLst>
          </p:cNvPr>
          <p:cNvSpPr txBox="1"/>
          <p:nvPr/>
        </p:nvSpPr>
        <p:spPr>
          <a:xfrm>
            <a:off x="0" y="4752080"/>
            <a:ext cx="1098416"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27/04/26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18/05/26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15/06/25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06/07/26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31/08/26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21/09/26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Century Gothic"/>
              </a:rPr>
              <a:t>12/10/26</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prstClr val="white"/>
              </a:solidFill>
              <a:latin typeface="Century Gothic"/>
            </a:endParaRPr>
          </a:p>
        </p:txBody>
      </p:sp>
    </p:spTree>
    <p:extLst>
      <p:ext uri="{BB962C8B-B14F-4D97-AF65-F5344CB8AC3E}">
        <p14:creationId xmlns:p14="http://schemas.microsoft.com/office/powerpoint/2010/main" val="1283581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DEB6E874D7344CB839FFE3FBC5034C" ma:contentTypeVersion="14" ma:contentTypeDescription="Create a new document." ma:contentTypeScope="" ma:versionID="bcf8f90802f058d2dcd2ee19b1de1634">
  <xsd:schema xmlns:xsd="http://www.w3.org/2001/XMLSchema" xmlns:xs="http://www.w3.org/2001/XMLSchema" xmlns:p="http://schemas.microsoft.com/office/2006/metadata/properties" xmlns:ns2="8d4fce54-b708-4620-8160-9cec8758ccdd" xmlns:ns3="d09f1efa-d521-4178-98fe-58ad62d8b10d" targetNamespace="http://schemas.microsoft.com/office/2006/metadata/properties" ma:root="true" ma:fieldsID="1434f131083a38d59a2b043eaa50485f" ns2:_="" ns3:_="">
    <xsd:import namespace="8d4fce54-b708-4620-8160-9cec8758ccdd"/>
    <xsd:import namespace="d09f1efa-d521-4178-98fe-58ad62d8b1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bjectDetectorVersions"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fce54-b708-4620-8160-9cec8758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60fa401-c735-472c-b85f-e3677d3c5b3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9f1efa-d521-4178-98fe-58ad62d8b1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f77d1e4-dae1-403a-8239-4f107153cd7e}" ma:internalName="TaxCatchAll" ma:showField="CatchAllData" ma:web="d09f1efa-d521-4178-98fe-58ad62d8b10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4fce54-b708-4620-8160-9cec8758ccdd">
      <Terms xmlns="http://schemas.microsoft.com/office/infopath/2007/PartnerControls"/>
    </lcf76f155ced4ddcb4097134ff3c332f>
    <TaxCatchAll xmlns="d09f1efa-d521-4178-98fe-58ad62d8b1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65B749-91B5-42CF-8C67-29BEB292B2DF}">
  <ds:schemaRefs>
    <ds:schemaRef ds:uri="8d4fce54-b708-4620-8160-9cec8758ccdd"/>
    <ds:schemaRef ds:uri="d09f1efa-d521-4178-98fe-58ad62d8b1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B72B72-EFE2-4371-B500-B2B9B1CA3EDB}">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d4fce54-b708-4620-8160-9cec8758ccdd"/>
    <ds:schemaRef ds:uri="d09f1efa-d521-4178-98fe-58ad62d8b10d"/>
    <ds:schemaRef ds:uri="http://www.w3.org/XML/1998/namespace"/>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1513</Words>
  <Application>Microsoft Office PowerPoint</Application>
  <PresentationFormat>A4 Paper (210x297 mm)</PresentationFormat>
  <Paragraphs>328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Karen Llewellyn</cp:lastModifiedBy>
  <cp:revision>1</cp:revision>
  <cp:lastPrinted>2026-03-03T11:36:51Z</cp:lastPrinted>
  <dcterms:created xsi:type="dcterms:W3CDTF">2014-08-19T19:35:20Z</dcterms:created>
  <dcterms:modified xsi:type="dcterms:W3CDTF">2026-03-03T11:54:08Z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0x010100C9DEB6E874D7344CB839FFE3FBC5034C</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y fmtid="{D5CDD505-2E9C-101B-9397-08002B2CF9AE}" pid="6" name="MediaServiceImageTags">
    <vt:lpwstr/>
  </property>
</Properties>
</file>