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ndco@barrscourtps.org.uk" TargetMode="External"/><Relationship Id="rId2" Type="http://schemas.openxmlformats.org/officeDocument/2006/relationships/hyperlink" Target="mailto:enquiries@barrscourtp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hyperlink" Target="https://www.barrscourtprimaryschool.co.uk/page/?title=Policies+and+UK+GDPR&amp;pid=38" TargetMode="External"/><Relationship Id="rId4" Type="http://schemas.openxmlformats.org/officeDocument/2006/relationships/hyperlink" Target="https://sgpc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Barrs Court Primary School  SEN information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June 2025</a:t>
            </a:r>
          </a:p>
        </p:txBody>
      </p:sp>
      <p:pic>
        <p:nvPicPr>
          <p:cNvPr id="1026" name="Picture 2" descr="Barrs Court Primary School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89" y="1046922"/>
            <a:ext cx="2288634" cy="2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ainbow colored circle with black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89" y="3532146"/>
            <a:ext cx="2288634" cy="2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371376"/>
            <a:ext cx="7315200" cy="44860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200" b="1" u="sng" dirty="0"/>
              <a:t>Key contacts: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r>
              <a:rPr lang="en-GB" sz="2200" u="sng" dirty="0"/>
              <a:t>General enquiry contact: </a:t>
            </a:r>
            <a:endParaRPr lang="en-GB" sz="2200" u="sng" dirty="0">
              <a:hlinkClick r:id="rId2"/>
            </a:endParaRPr>
          </a:p>
          <a:p>
            <a:pPr marL="0" lvl="0" indent="0">
              <a:buNone/>
            </a:pPr>
            <a:r>
              <a:rPr lang="en-GB" sz="2200" dirty="0">
                <a:hlinkClick r:id="rId2"/>
              </a:rPr>
              <a:t>enquiries@barrscourtps.org.uk</a:t>
            </a:r>
            <a:r>
              <a:rPr lang="en-GB" sz="2200" dirty="0"/>
              <a:t> 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r>
              <a:rPr lang="en-GB" sz="2200" u="sng" dirty="0"/>
              <a:t>SENCO email contact:</a:t>
            </a:r>
          </a:p>
          <a:p>
            <a:pPr marL="0" lvl="0" indent="0">
              <a:buNone/>
            </a:pPr>
            <a:r>
              <a:rPr lang="en-GB" sz="2200" u="sng" dirty="0">
                <a:hlinkClick r:id="rId3"/>
              </a:rPr>
              <a:t>sendco@barrscourtps.org.uk</a:t>
            </a:r>
            <a:r>
              <a:rPr lang="en-GB" sz="2200" u="sng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8" y="253571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Raising a concern: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7708" y="3404855"/>
            <a:ext cx="2401266" cy="24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1985078"/>
            <a:ext cx="7951671" cy="448608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200" u="sng" dirty="0"/>
              <a:t>South Gloucestershire local offer:</a:t>
            </a:r>
          </a:p>
          <a:p>
            <a:pPr marL="0" lvl="0" indent="0">
              <a:buNone/>
            </a:pPr>
            <a:r>
              <a:rPr lang="en-GB" sz="2200" u="sng" dirty="0">
                <a:solidFill>
                  <a:schemeClr val="accent3"/>
                </a:solidFill>
              </a:rPr>
              <a:t>chrome-extension://</a:t>
            </a:r>
            <a:r>
              <a:rPr lang="en-GB" sz="2200" u="sng" dirty="0" err="1">
                <a:solidFill>
                  <a:schemeClr val="accent3"/>
                </a:solidFill>
              </a:rPr>
              <a:t>efaidnbmnnnibpcajpcglclefindmkaj</a:t>
            </a:r>
            <a:r>
              <a:rPr lang="en-GB" sz="2200" u="sng" dirty="0">
                <a:solidFill>
                  <a:schemeClr val="accent3"/>
                </a:solidFill>
              </a:rPr>
              <a:t>/https://search3.openobjects.com/mediamanager/southglos/directory/files/send_local_offer_postcard_digital_june_2023.pdf </a:t>
            </a:r>
          </a:p>
          <a:p>
            <a:pPr marL="0" lvl="0" indent="0">
              <a:buNone/>
            </a:pPr>
            <a:endParaRPr lang="en-GB" sz="2200" u="sng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sz="2200" u="sng" dirty="0"/>
              <a:t>South </a:t>
            </a:r>
            <a:r>
              <a:rPr lang="en-GB" sz="2200" u="sng" dirty="0" err="1"/>
              <a:t>Glos</a:t>
            </a:r>
            <a:r>
              <a:rPr lang="en-GB" sz="2200" u="sng" dirty="0"/>
              <a:t> Parents and Carers:</a:t>
            </a:r>
          </a:p>
          <a:p>
            <a:pPr marL="0" lvl="0" indent="0">
              <a:buNone/>
            </a:pPr>
            <a:r>
              <a:rPr lang="en-GB" sz="2200" u="sng" dirty="0">
                <a:solidFill>
                  <a:schemeClr val="tx1"/>
                </a:solidFill>
                <a:hlinkClick r:id="rId4"/>
              </a:rPr>
              <a:t>https://sgpc.org.uk/</a:t>
            </a:r>
            <a:r>
              <a:rPr lang="en-GB" sz="2200" u="sng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endParaRPr lang="en-GB" sz="22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200" u="sng" dirty="0"/>
              <a:t>Mosaic Partnership Trust SEN policy 2025:</a:t>
            </a:r>
          </a:p>
          <a:p>
            <a:pPr marL="0" indent="0">
              <a:buNone/>
            </a:pPr>
            <a:r>
              <a:rPr lang="en-GB" sz="2200" u="sng" dirty="0">
                <a:hlinkClick r:id="rId5"/>
              </a:rPr>
              <a:t>https://www.barrscourtprimaryschool.co.uk/page/?title=Policies+and+UK+GDPR&amp;pid=38</a:t>
            </a:r>
            <a:r>
              <a:rPr lang="en-GB" sz="2200" u="sng" dirty="0"/>
              <a:t> </a:t>
            </a:r>
          </a:p>
          <a:p>
            <a:pPr marL="0" lvl="0" indent="0">
              <a:buNone/>
            </a:pPr>
            <a:endParaRPr lang="en-GB" sz="2200" u="sng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GB" sz="2200" u="sng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7" y="783658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Further information:</a:t>
            </a:r>
          </a:p>
        </p:txBody>
      </p:sp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293342" y="3214367"/>
            <a:ext cx="2728154" cy="2470815"/>
          </a:xfrm>
          <a:prstGeom prst="rect">
            <a:avLst/>
          </a:prstGeom>
        </p:spPr>
      </p:pic>
      <p:pic>
        <p:nvPicPr>
          <p:cNvPr id="2" name="Further infor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5920"/>
          <a:stretch/>
        </p:blipFill>
        <p:spPr>
          <a:xfrm rot="5400000">
            <a:off x="724040" y="1455628"/>
            <a:ext cx="1635863" cy="12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033404"/>
            <a:ext cx="7315200" cy="768891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2144455"/>
            <a:ext cx="7315200" cy="354376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Introductions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Mosaic Trust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Vision and values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Context of the school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2" descr="Barrs Court Primary School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45" y="923022"/>
            <a:ext cx="2288634" cy="2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ainbow colored circle with black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45" y="3408246"/>
            <a:ext cx="2288634" cy="229881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99620" y="2786646"/>
            <a:ext cx="2735127" cy="28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729772"/>
            <a:ext cx="7315200" cy="768891"/>
          </a:xfrm>
        </p:spPr>
        <p:txBody>
          <a:bodyPr>
            <a:normAutofit fontScale="90000"/>
          </a:bodyPr>
          <a:lstStyle/>
          <a:p>
            <a:r>
              <a:rPr lang="en-GB" dirty="0"/>
              <a:t>Areas of need: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802295"/>
            <a:ext cx="5567636" cy="3885924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4 Broad areas of need. (Communication and Interaction, Cognition and Learning, Social, Emotional and Mental Health and Sensory/Physical needs)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Levels of support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EHCPs process 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Arrangements for LAC and SEND pupils.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2" descr="Barrs Court Primary School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869" y="849359"/>
            <a:ext cx="2288634" cy="2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ainbow colored circle with black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69" y="3745257"/>
            <a:ext cx="2288634" cy="229881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58883" y="2955874"/>
            <a:ext cx="2795134" cy="27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729772"/>
            <a:ext cx="7315200" cy="768891"/>
          </a:xfrm>
        </p:spPr>
        <p:txBody>
          <a:bodyPr>
            <a:normAutofit fontScale="90000"/>
          </a:bodyPr>
          <a:lstStyle/>
          <a:p>
            <a:r>
              <a:rPr lang="en-GB" dirty="0"/>
              <a:t>Identification of need: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802295"/>
            <a:ext cx="5567636" cy="388592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- Identification process - ROCS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- Graduated response (APDR)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- Support plans and Pupil Profiles </a:t>
            </a:r>
          </a:p>
          <a:p>
            <a:endParaRPr lang="en-GB" dirty="0"/>
          </a:p>
          <a:p>
            <a:r>
              <a:rPr lang="en-GB" dirty="0"/>
              <a:t>- Equity of provision.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4273" y="2950015"/>
            <a:ext cx="2763483" cy="2738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43" y="1697970"/>
            <a:ext cx="3576364" cy="177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724" y="3775913"/>
            <a:ext cx="3540683" cy="22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98664"/>
            <a:ext cx="7315200" cy="4486084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Inclusive pedagogy </a:t>
            </a:r>
          </a:p>
          <a:p>
            <a:pPr lvl="0"/>
            <a:r>
              <a:rPr lang="en-GB" sz="2400" dirty="0"/>
              <a:t>Adaptations to the curriculum and the learning environment</a:t>
            </a:r>
          </a:p>
          <a:p>
            <a:pPr lvl="0"/>
            <a:r>
              <a:rPr lang="en-GB" sz="2400" dirty="0"/>
              <a:t>Whole class teaching that is accessible to all learners </a:t>
            </a:r>
          </a:p>
          <a:p>
            <a:pPr lvl="0"/>
            <a:r>
              <a:rPr lang="en-GB" sz="2400" dirty="0"/>
              <a:t>SEND teaching that is built in not bolt on </a:t>
            </a:r>
          </a:p>
          <a:p>
            <a:pPr lvl="0"/>
            <a:r>
              <a:rPr lang="en-GB" sz="2400" dirty="0"/>
              <a:t>Promoting independence.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7912" y="729772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Universal offer: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2514" y="3722914"/>
            <a:ext cx="2305878" cy="20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98664"/>
            <a:ext cx="7315200" cy="448608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Targeted support offer for the school can include but is not limited to: Pre-teach and Post teach, 1 minute maths, times table interventions, Little </a:t>
            </a:r>
            <a:r>
              <a:rPr lang="en-GB" dirty="0" err="1"/>
              <a:t>Wandle</a:t>
            </a:r>
            <a:r>
              <a:rPr lang="en-GB" dirty="0"/>
              <a:t> Rapid Catch up, ELSA, Lego Therapy etc. </a:t>
            </a:r>
          </a:p>
          <a:p>
            <a:pPr lvl="0"/>
            <a:r>
              <a:rPr lang="en-GB" dirty="0"/>
              <a:t>Short, regular and time limited interventions. Evidence informed and targeted interventions that aim not to interrupt the learning sequence within the curriculum. 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8" y="1498664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Targeted support: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8058" y="3230080"/>
            <a:ext cx="2832708" cy="24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98664"/>
            <a:ext cx="7315200" cy="4486084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Specialist support offer for the school can include: Educational Psychologist, School Nurse, Inclusion Support Service, Behaviour Support Service, Speech and Language professionals, Engagement workers, Family Plus, Compass, SGPC, Sensory Auditors, Primary Mental Health (CAMHs) and Occupational therapists.</a:t>
            </a:r>
          </a:p>
          <a:p>
            <a:pPr lvl="0"/>
            <a:r>
              <a:rPr lang="en-GB" sz="2200" dirty="0"/>
              <a:t>Specialist support can take the form of  Training/ CPD for staff.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GB" sz="2200" dirty="0"/>
              <a:t>Working in partnership with external services is part of our school’s APDR cycle.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8" y="862560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Specialist Support: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040" y="3119598"/>
            <a:ext cx="2674455" cy="27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6556"/>
            <a:ext cx="7315200" cy="4486084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Communication with parents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</a:p>
          <a:p>
            <a:pPr lvl="0"/>
            <a:endParaRPr lang="en-GB" sz="2200" dirty="0">
              <a:solidFill>
                <a:srgbClr val="FF0000"/>
              </a:solidFill>
            </a:endParaRPr>
          </a:p>
          <a:p>
            <a:pPr lvl="0"/>
            <a:r>
              <a:rPr lang="en-GB" sz="2200" dirty="0"/>
              <a:t>Arrangements for consulting with parents and involving them in their education. </a:t>
            </a:r>
          </a:p>
          <a:p>
            <a:pPr lvl="0"/>
            <a:endParaRPr lang="en-GB" sz="2200" dirty="0"/>
          </a:p>
          <a:p>
            <a:pPr lvl="0"/>
            <a:r>
              <a:rPr lang="en-GB" sz="2200" dirty="0"/>
              <a:t>Support plan reviews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8" y="253571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Working in partnership with parents: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040" y="3119598"/>
            <a:ext cx="2674455" cy="2732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585" y="4775688"/>
            <a:ext cx="5868219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6556"/>
            <a:ext cx="7315200" cy="4486084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Moving into school. </a:t>
            </a:r>
          </a:p>
          <a:p>
            <a:pPr lvl="0"/>
            <a:endParaRPr lang="en-GB" sz="2200" dirty="0"/>
          </a:p>
          <a:p>
            <a:pPr lvl="0"/>
            <a:r>
              <a:rPr lang="en-GB" sz="2200" dirty="0"/>
              <a:t>Moving through the school. </a:t>
            </a:r>
          </a:p>
          <a:p>
            <a:pPr lvl="0"/>
            <a:endParaRPr lang="en-GB" sz="2200" dirty="0"/>
          </a:p>
          <a:p>
            <a:pPr lvl="0"/>
            <a:r>
              <a:rPr lang="en-GB" sz="2200" dirty="0"/>
              <a:t>Moving to a new school.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268" y="253571"/>
            <a:ext cx="7315200" cy="76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Transition arrangements: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6554" y="3310945"/>
            <a:ext cx="2462420" cy="22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3833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1239</TotalTime>
  <Words>432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Frame</vt:lpstr>
      <vt:lpstr>Barrs Court Primary School  SEN information report</vt:lpstr>
      <vt:lpstr>Welcome:</vt:lpstr>
      <vt:lpstr>Areas of need:</vt:lpstr>
      <vt:lpstr>Identification of need: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Barrs Court Primary School  SEN information report</dc:title>
  <dc:creator>Sam Balch</dc:creator>
  <cp:lastModifiedBy>Daniel Webster</cp:lastModifiedBy>
  <cp:revision>30</cp:revision>
  <dcterms:created xsi:type="dcterms:W3CDTF">2025-06-10T13:58:07Z</dcterms:created>
  <dcterms:modified xsi:type="dcterms:W3CDTF">2025-11-02T13:00:45Z</dcterms:modified>
</cp:coreProperties>
</file>