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5"/>
  </p:sldMasterIdLst>
  <p:sldIdLst>
    <p:sldId id="256" r:id="rId6"/>
    <p:sldId id="257" r:id="rId7"/>
    <p:sldId id="261" r:id="rId8"/>
    <p:sldId id="262" r:id="rId9"/>
    <p:sldId id="263" r:id="rId10"/>
    <p:sldId id="275" r:id="rId11"/>
    <p:sldId id="276" r:id="rId12"/>
    <p:sldId id="264" r:id="rId13"/>
    <p:sldId id="277" r:id="rId14"/>
    <p:sldId id="265" r:id="rId15"/>
    <p:sldId id="269" r:id="rId16"/>
    <p:sldId id="270" r:id="rId17"/>
    <p:sldId id="271" r:id="rId18"/>
    <p:sldId id="272" r:id="rId19"/>
    <p:sldId id="273" r:id="rId20"/>
    <p:sldId id="274" r:id="rId21"/>
    <p:sldId id="267" r:id="rId22"/>
    <p:sldId id="268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F54EB4-8E29-4DFC-B590-40342F38CE08}" v="4" dt="2022-02-08T10:58:19.7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167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13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7388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959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189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378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162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56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300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784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277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0466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cid:dad8d49e-2e7c-4776-9869-73cd7c23daad@EURPRD10.PROD.OUTLOOK.CO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GRcfW2Dx-UQ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id="{1BF0792A-0F2B-4A2E-AB38-0A4F18A3072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F57DB18D-C2F1-4C8C-8808-9C01ECE6834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45D9E2ED-FF90-4200-A7EE-6D41D6526F2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5671" y="644327"/>
            <a:ext cx="9299965" cy="4811366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 prstMaterial="matte">
            <a:bevelT w="133350" h="50800" prst="divo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A4BEB8D-68AD-4314-8A2B-F8DC85A5301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58237" y="967934"/>
            <a:ext cx="8673013" cy="4164964"/>
          </a:xfrm>
          <a:prstGeom prst="rect">
            <a:avLst/>
          </a:prstGeom>
          <a:gradFill>
            <a:gsLst>
              <a:gs pos="0">
                <a:srgbClr val="DADADA"/>
              </a:gs>
              <a:gs pos="100000">
                <a:srgbClr val="FFFFFE"/>
              </a:gs>
            </a:gsLst>
            <a:lin ang="16200000" scaled="0"/>
          </a:gradFill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1408" y="1590734"/>
            <a:ext cx="7405874" cy="2520012"/>
          </a:xfrm>
          <a:solidFill>
            <a:schemeClr val="bg2"/>
          </a:solidFill>
        </p:spPr>
        <p:txBody>
          <a:bodyPr anchor="ctr">
            <a:normAutofit/>
          </a:bodyPr>
          <a:lstStyle/>
          <a:p>
            <a:r>
              <a:rPr lang="en-US" sz="6000" dirty="0">
                <a:solidFill>
                  <a:schemeClr val="tx2"/>
                </a:solidFill>
              </a:rPr>
              <a:t> </a:t>
            </a:r>
            <a:r>
              <a:rPr lang="en-US" sz="6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Kilve Court</a:t>
            </a:r>
            <a:r>
              <a:rPr lang="en-US" sz="6000" dirty="0">
                <a:solidFill>
                  <a:schemeClr val="tx2"/>
                </a:solidFill>
              </a:rPr>
              <a:t/>
            </a:r>
            <a:br>
              <a:rPr lang="en-US" sz="6000" dirty="0">
                <a:solidFill>
                  <a:schemeClr val="tx2"/>
                </a:solidFill>
              </a:rPr>
            </a:br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centre managers: </a:t>
            </a:r>
            <a:b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Kirsty Darlington / Karl Watkins</a:t>
            </a:r>
            <a:endParaRPr lang="en-US" sz="6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79" y="4427183"/>
            <a:ext cx="7379502" cy="52292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SSE Outdoors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7F797D1-251E-41FE-9FF8-AD487DEF28A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391407" y="1416139"/>
            <a:ext cx="7405874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9A0CE28-0E59-4F4D-9855-8A8DCE9A8E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391407" y="4285341"/>
            <a:ext cx="7405874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7F71C9FC-46F6-4619-9096-2F9F4833E87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A099144-3173-42E9-B628-283966558E0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831" y="3136497"/>
            <a:ext cx="1743075" cy="885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66697-DADC-45E3-92B8-9A86E8E27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to Kilve Court</a:t>
            </a:r>
          </a:p>
        </p:txBody>
      </p:sp>
      <p:grpSp>
        <p:nvGrpSpPr>
          <p:cNvPr id="2054" name="Group 74">
            <a:extLst>
              <a:ext uri="{FF2B5EF4-FFF2-40B4-BE49-F238E27FC236}">
                <a16:creationId xmlns:a16="http://schemas.microsoft.com/office/drawing/2014/main" id="{F6ECD7E6-4E68-4AA6-864A-6828B6EC19D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5015161F-D342-4A16-AA7A-F3ECC1284AC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5" name="Rectangle 76">
              <a:extLst>
                <a:ext uri="{FF2B5EF4-FFF2-40B4-BE49-F238E27FC236}">
                  <a16:creationId xmlns:a16="http://schemas.microsoft.com/office/drawing/2014/main" id="{699EC793-B1FE-496C-A671-5F366326419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052" name="Picture 4">
            <a:extLst>
              <a:ext uri="{FF2B5EF4-FFF2-40B4-BE49-F238E27FC236}">
                <a16:creationId xmlns:a16="http://schemas.microsoft.com/office/drawing/2014/main" id="{666AA392-CEEF-47F0-9C46-D79391FFBC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r="-1" b="-1"/>
          <a:stretch/>
        </p:blipFill>
        <p:spPr bwMode="auto">
          <a:xfrm>
            <a:off x="6093926" y="1116345"/>
            <a:ext cx="4821551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4CA7A564-2CDC-441D-8A73-127CF9E6414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75" y="2321939"/>
            <a:ext cx="3527425" cy="2838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30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39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 descr="Kilve Beach">
            <a:extLst>
              <a:ext uri="{FF2B5EF4-FFF2-40B4-BE49-F238E27FC236}">
                <a16:creationId xmlns:a16="http://schemas.microsoft.com/office/drawing/2014/main" id="{183344C1-7DA0-4FE3-96A0-D6AA3A6E9281}"/>
              </a:ext>
            </a:extLst>
          </p:cNvPr>
          <p:cNvPicPr/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/>
          <a:stretch/>
        </p:blipFill>
        <p:spPr bwMode="auto">
          <a:xfrm>
            <a:off x="305" y="10"/>
            <a:ext cx="12191695" cy="6857990"/>
          </a:xfrm>
          <a:prstGeom prst="rect">
            <a:avLst/>
          </a:prstGeom>
          <a:noFill/>
        </p:spPr>
      </p:pic>
      <p:sp>
        <p:nvSpPr>
          <p:cNvPr id="74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76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8" name="Rectangle 45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1E807A-3EDD-436F-ABFB-C5E57BBFE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go on residential?</a:t>
            </a:r>
          </a:p>
        </p:txBody>
      </p:sp>
      <p:cxnSp>
        <p:nvCxnSpPr>
          <p:cNvPr id="80" name="Straight Connector 47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32647FF-89F1-4C24-9FC1-682CCA29D72E}"/>
              </a:ext>
            </a:extLst>
          </p:cNvPr>
          <p:cNvSpPr/>
          <p:nvPr/>
        </p:nvSpPr>
        <p:spPr>
          <a:xfrm>
            <a:off x="4976636" y="1193800"/>
            <a:ext cx="6085091" cy="4699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Enjoyment 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Personal Achievement​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Confidence​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Social Awareness​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Environmental Awareness​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Life long Memories​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Health and Fitness​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Increased Motivation​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Mental wellbeing 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Broadened Horizons​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Team Cohesion 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Adventure​</a:t>
            </a:r>
          </a:p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Personal Responsibility ​</a:t>
            </a:r>
            <a:endParaRPr lang="en-US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41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C7C64-0613-4279-BEB2-2F874CF22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083228"/>
            <a:ext cx="3266119" cy="210309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Security &amp; Policies</a:t>
            </a:r>
          </a:p>
        </p:txBody>
      </p:sp>
      <p:pic>
        <p:nvPicPr>
          <p:cNvPr id="4114" name="Picture 18" descr="Quantock Hills Area of Outstanding Natural Beauty, Broomfield, Somerset">
            <a:extLst>
              <a:ext uri="{FF2B5EF4-FFF2-40B4-BE49-F238E27FC236}">
                <a16:creationId xmlns:a16="http://schemas.microsoft.com/office/drawing/2014/main" id="{1A61E319-AB8C-482B-9B6E-292D29071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5095" y="594595"/>
            <a:ext cx="1298448" cy="129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AALA Licence - Marrick Priory">
            <a:extLst>
              <a:ext uri="{FF2B5EF4-FFF2-40B4-BE49-F238E27FC236}">
                <a16:creationId xmlns:a16="http://schemas.microsoft.com/office/drawing/2014/main" id="{17541A5E-BA37-44DF-BA71-7D5745AB5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1392" y="594595"/>
            <a:ext cx="1298448" cy="1315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Mountain Leader Award">
            <a:extLst>
              <a:ext uri="{FF2B5EF4-FFF2-40B4-BE49-F238E27FC236}">
                <a16:creationId xmlns:a16="http://schemas.microsoft.com/office/drawing/2014/main" id="{4239B21B-F79A-492A-9609-06FF0E3BF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36006" y="600082"/>
            <a:ext cx="1298448" cy="1304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British Canoeing (@BritishCanoeing) | Twitter">
            <a:extLst>
              <a:ext uri="{FF2B5EF4-FFF2-40B4-BE49-F238E27FC236}">
                <a16:creationId xmlns:a16="http://schemas.microsoft.com/office/drawing/2014/main" id="{1F3DF039-68CC-43CD-A4B0-72539CFAB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50620" y="594595"/>
            <a:ext cx="1298448" cy="129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2BE823-AD55-415E-96F1-3E699D0576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2559" y="2168107"/>
            <a:ext cx="5686535" cy="3296422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lnSpc>
                <a:spcPct val="110000"/>
              </a:lnSpc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To operate safely and efficiently, we …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AALA license (Adventurous Activities Licensing Authority) 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All staff are DBS checked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NGB qualified staff (National Governing Body)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Risk assessments &amp; procedures for all activities, 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grounds &amp; buildings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All corridors, and the main front door have keypad entry systems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There are security cameras around the premises and internal corridors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1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Centre staff identified with uniforms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>
              <a:lnSpc>
                <a:spcPct val="110000"/>
              </a:lnSpc>
            </a:pP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363364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4" name="Rectangle 153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8B71D90-CFB9-4150-AA91-3C6BE6E92D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4" r="-1" b="-1"/>
          <a:stretch/>
        </p:blipFill>
        <p:spPr bwMode="auto">
          <a:xfrm>
            <a:off x="305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58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3FDB78-0685-47D4-A4E5-E2CAA17B0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en-GB" sz="25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accommodation</a:t>
            </a:r>
          </a:p>
        </p:txBody>
      </p: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6" name="Content Placeholder 5125">
            <a:extLst>
              <a:ext uri="{FF2B5EF4-FFF2-40B4-BE49-F238E27FC236}">
                <a16:creationId xmlns:a16="http://schemas.microsoft.com/office/drawing/2014/main" id="{FE9599E5-81E2-4DBC-B8CD-4BD8A3EAC9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008796"/>
            <a:ext cx="6085091" cy="6034205"/>
          </a:xfrm>
        </p:spPr>
        <p:txBody>
          <a:bodyPr anchor="ctr"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Room sizes vary from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5 -14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 rooms have their own sinks &amp; mirrors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There are showers &amp; toilets on each floor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Separate staff accommodation &amp; bathrooms on each floor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Smoke detectors in each room, corridors and main areas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Linked to an emergency response centre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Keypad entry to all accommodation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blocks.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There will be regular room inspections.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64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73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miley - Wikipedi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442" y="1532799"/>
            <a:ext cx="5325201" cy="532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13655" y="289449"/>
            <a:ext cx="4742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Teacher Room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811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80594" y="289449"/>
            <a:ext cx="30089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Showers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Picture 2" descr="Male and Female Toilet Signs stickers, standard door decals – Wall Art Shop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28"/>
          <a:stretch/>
        </p:blipFill>
        <p:spPr bwMode="auto">
          <a:xfrm>
            <a:off x="7503459" y="1688500"/>
            <a:ext cx="1714837" cy="4433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Male and Female Toilet Signs stickers, standard door decals – Wall Art Shop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250"/>
          <a:stretch/>
        </p:blipFill>
        <p:spPr bwMode="auto">
          <a:xfrm>
            <a:off x="2774579" y="1688500"/>
            <a:ext cx="2079809" cy="4433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35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FE239-701D-4A88-B97A-8C4F165E9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3318" y="804520"/>
            <a:ext cx="4985079" cy="104923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most important bit…food!</a:t>
            </a: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39FF2E16-BA35-4727-8691-7540692EA63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8" y="482171"/>
            <a:ext cx="4641751" cy="5149101"/>
            <a:chOff x="632238" y="482171"/>
            <a:chExt cx="4641751" cy="5149101"/>
          </a:xfrm>
        </p:grpSpPr>
        <p:sp>
          <p:nvSpPr>
            <p:cNvPr id="16" name="Rectangle 11">
              <a:extLst>
                <a:ext uri="{FF2B5EF4-FFF2-40B4-BE49-F238E27FC236}">
                  <a16:creationId xmlns:a16="http://schemas.microsoft.com/office/drawing/2014/main" id="{8D09BEB2-3D31-456E-BF2D-30E879FC40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8" y="482171"/>
              <a:ext cx="4641751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2">
              <a:extLst>
                <a:ext uri="{FF2B5EF4-FFF2-40B4-BE49-F238E27FC236}">
                  <a16:creationId xmlns:a16="http://schemas.microsoft.com/office/drawing/2014/main" id="{1283CF1D-E19A-4164-BD1C-B7D3DEBF165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7" y="812507"/>
              <a:ext cx="4001652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B0CA06FB-0404-4AC1-B1D9-B3D3AC45B118}"/>
              </a:ext>
            </a:extLst>
          </p:cNvPr>
          <p:cNvPicPr/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8" r="3949" b="1"/>
          <a:stretch>
            <a:fillRect/>
          </a:stretch>
        </p:blipFill>
        <p:spPr bwMode="auto">
          <a:xfrm rot="5400000">
            <a:off x="1019207" y="1368360"/>
            <a:ext cx="3866172" cy="3362141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ED8BC-F321-4D92-A736-72D806A056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3317" y="2015732"/>
            <a:ext cx="4985080" cy="3450613"/>
          </a:xfrm>
        </p:spPr>
        <p:txBody>
          <a:bodyPr>
            <a:normAutofit/>
          </a:bodyPr>
          <a:lstStyle/>
          <a:p>
            <a:pPr fontAlgn="base">
              <a:lnSpc>
                <a:spcPct val="110000"/>
              </a:lnSpc>
            </a:pPr>
            <a:r>
              <a:rPr lang="en-GB" sz="1400" b="1" dirty="0">
                <a:latin typeface="Arial"/>
                <a:cs typeface="Arial"/>
              </a:rPr>
              <a:t>BREAKFAST -</a:t>
            </a:r>
            <a:r>
              <a:rPr lang="en-GB" sz="1400" dirty="0">
                <a:latin typeface="Arial"/>
                <a:cs typeface="Arial"/>
              </a:rPr>
              <a:t> A choice of cereal, followed by a cooked breakfast, with fruit juice &amp; toast</a:t>
            </a:r>
            <a:r>
              <a:rPr lang="en-US" sz="1400" dirty="0">
                <a:latin typeface="Arial"/>
                <a:cs typeface="Arial"/>
              </a:rPr>
              <a:t>​</a:t>
            </a:r>
            <a:endParaRPr lang="en-GB" sz="1400" dirty="0">
              <a:latin typeface="Arial"/>
              <a:cs typeface="Arial"/>
            </a:endParaRPr>
          </a:p>
          <a:p>
            <a:pPr fontAlgn="base">
              <a:lnSpc>
                <a:spcPct val="110000"/>
              </a:lnSpc>
            </a:pPr>
            <a:r>
              <a:rPr lang="en-GB" sz="1400" b="1" dirty="0">
                <a:latin typeface="Arial"/>
                <a:cs typeface="Arial"/>
              </a:rPr>
              <a:t>LUNCH - </a:t>
            </a:r>
            <a:r>
              <a:rPr lang="en-GB" sz="1400" dirty="0">
                <a:latin typeface="Arial"/>
                <a:cs typeface="Arial"/>
              </a:rPr>
              <a:t>A choice of 2 cooked meals, jacket potatoes, filled rolls and a fresh salad bar. Fruit for dessert</a:t>
            </a:r>
            <a:r>
              <a:rPr lang="en-US" sz="1400" dirty="0">
                <a:latin typeface="Arial"/>
                <a:cs typeface="Arial"/>
              </a:rPr>
              <a:t>​</a:t>
            </a:r>
            <a:r>
              <a:rPr lang="en-GB" sz="1400" dirty="0">
                <a:latin typeface="Arial"/>
                <a:cs typeface="Arial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400" b="1" dirty="0">
                <a:latin typeface="Arial"/>
                <a:cs typeface="Arial"/>
              </a:rPr>
              <a:t>DINNER - </a:t>
            </a:r>
            <a:r>
              <a:rPr lang="en-GB" sz="1400" dirty="0">
                <a:latin typeface="Arial"/>
                <a:cs typeface="Arial"/>
              </a:rPr>
              <a:t>2 choices, one of which is vegetarian, a salad bar and  a yummy pudding! </a:t>
            </a:r>
            <a:r>
              <a:rPr lang="en-GB" sz="1400" b="1" dirty="0">
                <a:latin typeface="Arial"/>
                <a:cs typeface="Arial"/>
              </a:rPr>
              <a:t> </a:t>
            </a:r>
            <a:r>
              <a:rPr lang="en-GB" sz="1400" dirty="0">
                <a:latin typeface="Arial"/>
                <a:cs typeface="Arial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400" b="1" dirty="0">
                <a:latin typeface="Arial"/>
                <a:cs typeface="Arial"/>
              </a:rPr>
              <a:t>BREAK TIMES</a:t>
            </a:r>
            <a:r>
              <a:rPr lang="en-GB" sz="1400" dirty="0">
                <a:latin typeface="Arial"/>
                <a:cs typeface="Arial"/>
              </a:rPr>
              <a:t> </a:t>
            </a:r>
            <a:r>
              <a:rPr lang="en-GB" sz="1400" b="1" dirty="0">
                <a:latin typeface="Arial"/>
                <a:cs typeface="Arial"/>
              </a:rPr>
              <a:t>-</a:t>
            </a:r>
            <a:r>
              <a:rPr lang="en-GB" sz="1400" dirty="0">
                <a:latin typeface="Arial"/>
                <a:cs typeface="Arial"/>
              </a:rPr>
              <a:t> Squash, biscuits, fruit or cake </a:t>
            </a:r>
            <a:r>
              <a:rPr lang="en-US" sz="1400" dirty="0">
                <a:latin typeface="Arial"/>
                <a:cs typeface="Arial"/>
              </a:rPr>
              <a:t>​</a:t>
            </a:r>
          </a:p>
          <a:p>
            <a:pPr marL="0" indent="0" fontAlgn="base">
              <a:lnSpc>
                <a:spcPct val="110000"/>
              </a:lnSpc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base">
              <a:lnSpc>
                <a:spcPct val="110000"/>
              </a:lnSpc>
              <a:buNone/>
            </a:pPr>
            <a:r>
              <a:rPr lang="en-GB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Everyone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is catered for, always.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>
              <a:lnSpc>
                <a:spcPct val="110000"/>
              </a:lnSpc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45682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FE239-701D-4A88-B97A-8C4F165E9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7273" y="1065778"/>
            <a:ext cx="4985079" cy="1049235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Likely to be our menu Although this is subject to change 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" name="Group 10">
            <a:extLst>
              <a:ext uri="{FF2B5EF4-FFF2-40B4-BE49-F238E27FC236}">
                <a16:creationId xmlns:a16="http://schemas.microsoft.com/office/drawing/2014/main" id="{39FF2E16-BA35-4727-8691-7540692EA63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8" y="482171"/>
            <a:ext cx="4641751" cy="5149101"/>
            <a:chOff x="632238" y="482171"/>
            <a:chExt cx="4641751" cy="5149101"/>
          </a:xfrm>
        </p:grpSpPr>
        <p:sp>
          <p:nvSpPr>
            <p:cNvPr id="16" name="Rectangle 11">
              <a:extLst>
                <a:ext uri="{FF2B5EF4-FFF2-40B4-BE49-F238E27FC236}">
                  <a16:creationId xmlns:a16="http://schemas.microsoft.com/office/drawing/2014/main" id="{8D09BEB2-3D31-456E-BF2D-30E879FC40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8" y="482171"/>
              <a:ext cx="4641751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2">
              <a:extLst>
                <a:ext uri="{FF2B5EF4-FFF2-40B4-BE49-F238E27FC236}">
                  <a16:creationId xmlns:a16="http://schemas.microsoft.com/office/drawing/2014/main" id="{1283CF1D-E19A-4164-BD1C-B7D3DEBF165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7" y="812507"/>
              <a:ext cx="4001652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Rectangle 8"/>
          <p:cNvSpPr/>
          <p:nvPr/>
        </p:nvSpPr>
        <p:spPr>
          <a:xfrm>
            <a:off x="2233749" y="1972491"/>
            <a:ext cx="1789611" cy="640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387" y="122983"/>
            <a:ext cx="4930749" cy="673501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025368" y="1152546"/>
            <a:ext cx="1726627" cy="1636910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25368" y="2952611"/>
            <a:ext cx="1739020" cy="1533124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945297" y="3105241"/>
            <a:ext cx="1886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Children to bring a packed lunch from home.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637" y="1024969"/>
            <a:ext cx="902731" cy="583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60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AC1AF-883A-4788-95A0-B38A85537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418" y="384701"/>
            <a:ext cx="5550355" cy="1049235"/>
          </a:xfrm>
        </p:spPr>
        <p:txBody>
          <a:bodyPr>
            <a:normAutofit/>
          </a:bodyPr>
          <a:lstStyle/>
          <a:p>
            <a:r>
              <a:rPr lang="en-GB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Kilve</a:t>
            </a:r>
            <a:r>
              <a:rPr lang="en-GB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court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230" name="Group 70">
            <a:extLst>
              <a:ext uri="{FF2B5EF4-FFF2-40B4-BE49-F238E27FC236}">
                <a16:creationId xmlns:a16="http://schemas.microsoft.com/office/drawing/2014/main" id="{072F63BA-7537-485F-BFCA-EA001ED4468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9231" name="Rectangle 71">
              <a:extLst>
                <a:ext uri="{FF2B5EF4-FFF2-40B4-BE49-F238E27FC236}">
                  <a16:creationId xmlns:a16="http://schemas.microsoft.com/office/drawing/2014/main" id="{848929BF-8F78-4421-A0CA-BC72A335BC0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33" name="Rectangle 72">
              <a:extLst>
                <a:ext uri="{FF2B5EF4-FFF2-40B4-BE49-F238E27FC236}">
                  <a16:creationId xmlns:a16="http://schemas.microsoft.com/office/drawing/2014/main" id="{090DA111-CADC-4534-B902-8BB5DBF7560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218" name="Picture 2">
            <a:extLst>
              <a:ext uri="{FF2B5EF4-FFF2-40B4-BE49-F238E27FC236}">
                <a16:creationId xmlns:a16="http://schemas.microsoft.com/office/drawing/2014/main" id="{9B0580E7-ECCF-4E8F-AC5F-2A71AB7598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91" r="32584"/>
          <a:stretch/>
        </p:blipFill>
        <p:spPr bwMode="auto">
          <a:xfrm>
            <a:off x="8116373" y="1116345"/>
            <a:ext cx="2799103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41483" y="1433936"/>
            <a:ext cx="5171290" cy="975662"/>
          </a:xfrm>
        </p:spPr>
        <p:txBody>
          <a:bodyPr/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www.youtube.com/watch?v=GRcfW2Dx-UQ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039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579" y="221424"/>
            <a:ext cx="9291215" cy="1049235"/>
          </a:xfrm>
        </p:spPr>
        <p:txBody>
          <a:bodyPr/>
          <a:lstStyle/>
          <a:p>
            <a:r>
              <a:rPr lang="en-GB" dirty="0" smtClean="0"/>
              <a:t>Example of Our time table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705146" y="1384345"/>
            <a:ext cx="1919863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Wednesday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948077" y="1384345"/>
            <a:ext cx="333954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Thursday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772939" y="1384345"/>
            <a:ext cx="2943498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Friday</a:t>
            </a:r>
            <a:endParaRPr lang="en-GB" dirty="0"/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820" y="1764996"/>
            <a:ext cx="11002904" cy="31383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38820" y="4914623"/>
            <a:ext cx="46382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Whole Group Activities</a:t>
            </a:r>
          </a:p>
          <a:p>
            <a:r>
              <a:rPr lang="en-GB" dirty="0" smtClean="0"/>
              <a:t>Beach = Trip to the beach (fossil hunting)</a:t>
            </a:r>
          </a:p>
          <a:p>
            <a:r>
              <a:rPr lang="en-GB" dirty="0" smtClean="0"/>
              <a:t>NW = Night Walk</a:t>
            </a:r>
          </a:p>
          <a:p>
            <a:r>
              <a:rPr lang="en-GB" dirty="0" smtClean="0"/>
              <a:t>WG = Wide Games</a:t>
            </a:r>
          </a:p>
          <a:p>
            <a:r>
              <a:rPr lang="en-GB" dirty="0" smtClean="0"/>
              <a:t>Disco!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40272" y="4914623"/>
            <a:ext cx="56586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Group Activities</a:t>
            </a:r>
          </a:p>
          <a:p>
            <a:r>
              <a:rPr lang="en-GB" dirty="0" smtClean="0"/>
              <a:t>GS = Grass Sledging              Arch </a:t>
            </a:r>
            <a:r>
              <a:rPr lang="en-GB" dirty="0"/>
              <a:t>= </a:t>
            </a:r>
            <a:r>
              <a:rPr lang="en-GB" dirty="0" smtClean="0"/>
              <a:t>Archery</a:t>
            </a:r>
          </a:p>
          <a:p>
            <a:r>
              <a:rPr lang="en-GB" dirty="0" smtClean="0"/>
              <a:t>Stream = Stream Walk            Climb </a:t>
            </a:r>
            <a:r>
              <a:rPr lang="en-GB" dirty="0"/>
              <a:t>= Climbing Wall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71782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715286"/>
            <a:ext cx="9291215" cy="4476508"/>
          </a:xfrm>
        </p:spPr>
        <p:txBody>
          <a:bodyPr>
            <a:normAutofit/>
          </a:bodyPr>
          <a:lstStyle/>
          <a:p>
            <a:r>
              <a:rPr lang="en-GB" dirty="0" smtClean="0"/>
              <a:t> Arrive at school for the normal time of 8.45am but meet in the main school hall. Children need to bring all luggage in with them; this includes their medical form and any medication. Parents are welcome to wait outside until we depart</a:t>
            </a:r>
            <a:r>
              <a:rPr lang="en-GB" dirty="0"/>
              <a:t> </a:t>
            </a:r>
            <a:r>
              <a:rPr lang="en-GB" dirty="0" smtClean="0"/>
              <a:t>at 9:15.</a:t>
            </a:r>
          </a:p>
          <a:p>
            <a:r>
              <a:rPr lang="en-GB" dirty="0" smtClean="0"/>
              <a:t>12.00pm: Arrive at </a:t>
            </a:r>
            <a:r>
              <a:rPr lang="en-GB" dirty="0" err="1" smtClean="0"/>
              <a:t>Kilve</a:t>
            </a:r>
            <a:r>
              <a:rPr lang="en-GB" dirty="0" smtClean="0"/>
              <a:t> Court. Unload the coach and be greeted by </a:t>
            </a:r>
            <a:r>
              <a:rPr lang="en-GB" dirty="0" err="1" smtClean="0"/>
              <a:t>Kilve</a:t>
            </a:r>
            <a:r>
              <a:rPr lang="en-GB" dirty="0" smtClean="0"/>
              <a:t> staff, unpack and have lunch (brought from home). </a:t>
            </a:r>
          </a:p>
          <a:p>
            <a:r>
              <a:rPr lang="en-GB" dirty="0" smtClean="0"/>
              <a:t>13.00 – Beach trip. </a:t>
            </a:r>
          </a:p>
          <a:p>
            <a:r>
              <a:rPr lang="en-GB" dirty="0" smtClean="0"/>
              <a:t>Tea time</a:t>
            </a:r>
          </a:p>
          <a:p>
            <a:r>
              <a:rPr lang="en-GB" dirty="0" smtClean="0"/>
              <a:t>Night walk – Children must have warm clothes and torch is encouraged. </a:t>
            </a:r>
          </a:p>
          <a:p>
            <a:r>
              <a:rPr lang="en-GB" dirty="0" smtClean="0"/>
              <a:t>Bed time.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4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2015732"/>
            <a:ext cx="9291215" cy="3953994"/>
          </a:xfrm>
        </p:spPr>
        <p:txBody>
          <a:bodyPr>
            <a:normAutofit/>
          </a:bodyPr>
          <a:lstStyle/>
          <a:p>
            <a:r>
              <a:rPr lang="en-GB" dirty="0" smtClean="0"/>
              <a:t>7.45am: RISE AND SHINE!</a:t>
            </a:r>
          </a:p>
          <a:p>
            <a:r>
              <a:rPr lang="en-GB" dirty="0" smtClean="0"/>
              <a:t>8.30am: Breakfast. </a:t>
            </a:r>
          </a:p>
          <a:p>
            <a:r>
              <a:rPr lang="en-GB" dirty="0" smtClean="0"/>
              <a:t>Morning session until lunch: Group Activities sessions 1 and 2.</a:t>
            </a:r>
          </a:p>
          <a:p>
            <a:r>
              <a:rPr lang="en-GB" dirty="0" smtClean="0"/>
              <a:t>Lunch time</a:t>
            </a:r>
          </a:p>
          <a:p>
            <a:r>
              <a:rPr lang="en-GB" dirty="0" smtClean="0"/>
              <a:t>Afternoon session: Whole group activity: Wide Games</a:t>
            </a:r>
          </a:p>
          <a:p>
            <a:r>
              <a:rPr lang="en-GB" dirty="0" smtClean="0"/>
              <a:t>Tea time</a:t>
            </a:r>
          </a:p>
          <a:p>
            <a:r>
              <a:rPr lang="en-GB" dirty="0" smtClean="0"/>
              <a:t>Disco</a:t>
            </a:r>
          </a:p>
          <a:p>
            <a:r>
              <a:rPr lang="en-GB" dirty="0" smtClean="0"/>
              <a:t>Bed time.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97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7.45am: RISE AND </a:t>
            </a:r>
            <a:r>
              <a:rPr lang="en-GB" dirty="0" smtClean="0"/>
              <a:t>SHINE and pack up the rooms!</a:t>
            </a:r>
            <a:endParaRPr lang="en-GB" dirty="0"/>
          </a:p>
          <a:p>
            <a:r>
              <a:rPr lang="en-GB" dirty="0"/>
              <a:t>8.30am: Breakfast. </a:t>
            </a:r>
          </a:p>
          <a:p>
            <a:r>
              <a:rPr lang="en-GB" dirty="0"/>
              <a:t>Morning session until lunch: Group Activities sessions </a:t>
            </a:r>
            <a:r>
              <a:rPr lang="en-GB" dirty="0" smtClean="0"/>
              <a:t>3 and 4 </a:t>
            </a:r>
          </a:p>
          <a:p>
            <a:r>
              <a:rPr lang="en-GB" dirty="0" smtClean="0"/>
              <a:t>Lunch.</a:t>
            </a:r>
          </a:p>
          <a:p>
            <a:r>
              <a:rPr lang="en-GB" dirty="0" smtClean="0"/>
              <a:t>Departure at 13.30pm.</a:t>
            </a:r>
          </a:p>
          <a:p>
            <a:r>
              <a:rPr lang="en-GB" dirty="0" smtClean="0"/>
              <a:t>Arrive at school around 3.15pm.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596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Contraband</a:t>
            </a:r>
            <a:endParaRPr lang="en-GB" dirty="0"/>
          </a:p>
        </p:txBody>
      </p:sp>
      <p:pic>
        <p:nvPicPr>
          <p:cNvPr id="1026" name="Picture 2" descr="1kg Pick n Mix Sweets - Assortment Of Pick n Mix Party Sweets | eBay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705" y="2131108"/>
            <a:ext cx="3738173" cy="249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The Best Android Phones for 2025 | PCM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6832" y="2131108"/>
            <a:ext cx="4235962" cy="23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1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Daily text.</a:t>
            </a:r>
          </a:p>
          <a:p>
            <a:r>
              <a:rPr lang="en-GB" dirty="0" smtClean="0"/>
              <a:t>Regular </a:t>
            </a:r>
            <a:r>
              <a:rPr lang="en-GB" dirty="0"/>
              <a:t>F</a:t>
            </a:r>
            <a:r>
              <a:rPr lang="en-GB" dirty="0" smtClean="0"/>
              <a:t>acebook update.</a:t>
            </a:r>
          </a:p>
          <a:p>
            <a:endParaRPr lang="en-GB" dirty="0"/>
          </a:p>
        </p:txBody>
      </p:sp>
      <p:pic>
        <p:nvPicPr>
          <p:cNvPr id="2050" name="Picture 2" descr="Effective Communication Skills - Importance of Good Communication Skil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320" y="2015732"/>
            <a:ext cx="5529053" cy="390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238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C70F3-5135-42F8-B6BE-B9E7FF761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35" y="-42447"/>
            <a:ext cx="5550355" cy="1049235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Helpful packing tips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C8D48-9B41-4834-BA75-0438D46F8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135" y="812507"/>
            <a:ext cx="6501603" cy="4307456"/>
          </a:xfrm>
        </p:spPr>
        <p:txBody>
          <a:bodyPr>
            <a:noAutofit/>
          </a:bodyPr>
          <a:lstStyle/>
          <a:p>
            <a:pPr fontAlgn="base">
              <a:lnSpc>
                <a:spcPct val="110000"/>
              </a:lnSpc>
            </a:pPr>
            <a:r>
              <a:rPr lang="en-GB" sz="1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involve your child in packing their own suitcase 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– this way they will know what they own when packing to come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home and how to fit it into their bag.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Put names in </a:t>
            </a:r>
            <a:r>
              <a:rPr lang="en-GB" sz="16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clothes </a:t>
            </a:r>
            <a:r>
              <a:rPr lang="en-GB" sz="1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footwear 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– really helps when items get mixed up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fontAlgn="base">
              <a:lnSpc>
                <a:spcPct val="110000"/>
              </a:lnSpc>
            </a:pPr>
            <a:r>
              <a:rPr lang="en-GB" sz="16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medicine in the suitcases </a:t>
            </a:r>
            <a:r>
              <a:rPr lang="en-GB" sz="16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Everyday blue inhaler on person. </a:t>
            </a:r>
            <a:endParaRPr lang="en-GB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10000"/>
              </a:lnSpc>
            </a:pPr>
            <a:r>
              <a:rPr lang="en-GB" sz="1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 pack clothes that are ok to get wet &amp; muddy 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– children get upset if they get new clothes dirty, thinking that they will be in trouble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​.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10000"/>
              </a:lnSpc>
            </a:pPr>
            <a:r>
              <a:rPr lang="en-GB" sz="1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not pack any electrical items 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– they may get broken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10000"/>
              </a:lnSpc>
            </a:pPr>
            <a:r>
              <a:rPr lang="en-GB" sz="1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sz="16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en-GB" sz="1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balm, sunscreen, drinks bottle, book, </a:t>
            </a:r>
            <a:r>
              <a:rPr lang="en-GB" sz="16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torch, a small card game </a:t>
            </a:r>
            <a:r>
              <a:rPr lang="en-GB" sz="1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</a:t>
            </a:r>
            <a:r>
              <a:rPr lang="en-US" sz="16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​ a </a:t>
            </a:r>
            <a:r>
              <a:rPr lang="en-GB" sz="16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cuddly </a:t>
            </a:r>
            <a:r>
              <a:rPr lang="en-GB" sz="1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toy 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– all recommended items to pack too. 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black bin bag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– to put wet muddy clothes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GB" sz="16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110000"/>
              </a:lnSpc>
            </a:pPr>
            <a:r>
              <a:rPr lang="en-GB" sz="16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Sleeping bag and pillow case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Really important</a:t>
            </a:r>
          </a:p>
          <a:p>
            <a:pPr fontAlgn="base">
              <a:lnSpc>
                <a:spcPct val="110000"/>
              </a:lnSpc>
            </a:pPr>
            <a:r>
              <a:rPr lang="en-GB" sz="16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Wash kit and a towel </a:t>
            </a:r>
            <a:endParaRPr lang="en-GB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base">
              <a:lnSpc>
                <a:spcPct val="110000"/>
              </a:lnSpc>
              <a:buNone/>
            </a:pP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10000"/>
              </a:lnSpc>
            </a:pPr>
            <a:endParaRPr lang="en-US" sz="1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172" name="Group 70">
            <a:extLst>
              <a:ext uri="{FF2B5EF4-FFF2-40B4-BE49-F238E27FC236}">
                <a16:creationId xmlns:a16="http://schemas.microsoft.com/office/drawing/2014/main" id="{072F63BA-7537-485F-BFCA-EA001ED4468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848929BF-8F78-4421-A0CA-BC72A335BC0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73" name="Rectangle 72">
              <a:extLst>
                <a:ext uri="{FF2B5EF4-FFF2-40B4-BE49-F238E27FC236}">
                  <a16:creationId xmlns:a16="http://schemas.microsoft.com/office/drawing/2014/main" id="{090DA111-CADC-4534-B902-8BB5DBF7560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170" name="Picture 2">
            <a:extLst>
              <a:ext uri="{FF2B5EF4-FFF2-40B4-BE49-F238E27FC236}">
                <a16:creationId xmlns:a16="http://schemas.microsoft.com/office/drawing/2014/main" id="{769327C3-57D4-41AD-9B8F-3F37DAED41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1" r="10082" b="-3"/>
          <a:stretch/>
        </p:blipFill>
        <p:spPr bwMode="auto">
          <a:xfrm>
            <a:off x="8116373" y="1116345"/>
            <a:ext cx="2799103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08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2" name="Rectangle 70">
            <a:extLst>
              <a:ext uri="{FF2B5EF4-FFF2-40B4-BE49-F238E27FC236}">
                <a16:creationId xmlns:a16="http://schemas.microsoft.com/office/drawing/2014/main" id="{6B25638D-3D06-41D1-8060-4D2707C60AE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6163" name="Picture 72">
            <a:extLst>
              <a:ext uri="{FF2B5EF4-FFF2-40B4-BE49-F238E27FC236}">
                <a16:creationId xmlns:a16="http://schemas.microsoft.com/office/drawing/2014/main" id="{8161BB1E-0062-4056-AB94-121EF614D5F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6164" name="Straight Connector 74">
            <a:extLst>
              <a:ext uri="{FF2B5EF4-FFF2-40B4-BE49-F238E27FC236}">
                <a16:creationId xmlns:a16="http://schemas.microsoft.com/office/drawing/2014/main" id="{8FBC01E2-D629-4319-B5CB-BFA461B8CF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DE8D773-0355-40EA-9C9B-5467ABBA6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9647" y="967166"/>
            <a:ext cx="4162489" cy="2466839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48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for your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FB723-4564-4AC6-8E4C-F40B853A89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5111" y="3448294"/>
            <a:ext cx="4167026" cy="1687441"/>
          </a:xfrm>
        </p:spPr>
        <p:txBody>
          <a:bodyPr vert="horz" lIns="91440" tIns="91440" rIns="91440" bIns="91440" rtlCol="0">
            <a:normAutofit/>
          </a:bodyPr>
          <a:lstStyle/>
          <a:p>
            <a:pPr marL="0" indent="0" algn="ctr">
              <a:buNone/>
            </a:pP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Any questions?</a:t>
            </a:r>
          </a:p>
        </p:txBody>
      </p:sp>
      <p:pic>
        <p:nvPicPr>
          <p:cNvPr id="6146" name="Picture 2" descr="Icon&#10;&#10;Description automatically generated">
            <a:extLst>
              <a:ext uri="{FF2B5EF4-FFF2-40B4-BE49-F238E27FC236}">
                <a16:creationId xmlns:a16="http://schemas.microsoft.com/office/drawing/2014/main" id="{DA038D13-1546-437E-9D90-DA7BCDBC5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49780" y="805583"/>
            <a:ext cx="4520939" cy="4660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60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CFE76C61884C4B850DD7FFDE21B4CC" ma:contentTypeVersion="4" ma:contentTypeDescription="Create a new document." ma:contentTypeScope="" ma:versionID="b8f3de5ccd123d4e83553675549ac978">
  <xsd:schema xmlns:xsd="http://www.w3.org/2001/XMLSchema" xmlns:xs="http://www.w3.org/2001/XMLSchema" xmlns:p="http://schemas.microsoft.com/office/2006/metadata/properties" xmlns:ns2="d4e8966b-4340-4f56-af1d-d91efde86fde" xmlns:ns3="8557c009-2172-4d55-928a-7c42ab42d4da" targetNamespace="http://schemas.microsoft.com/office/2006/metadata/properties" ma:root="true" ma:fieldsID="7532a6223e3513df608ae9a8ca729173" ns2:_="" ns3:_="">
    <xsd:import namespace="d4e8966b-4340-4f56-af1d-d91efde86fde"/>
    <xsd:import namespace="8557c009-2172-4d55-928a-7c42ab42d4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e8966b-4340-4f56-af1d-d91efde86f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57c009-2172-4d55-928a-7c42ab42d4d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haredContentType xmlns="Microsoft.SharePoint.Taxonomy.ContentTypeSync" SourceId="7b6b569b-509a-467d-b105-d97728d3fc11" ContentTypeId="0x0101" PreviousValue="false"/>
</file>

<file path=customXml/itemProps1.xml><?xml version="1.0" encoding="utf-8"?>
<ds:datastoreItem xmlns:ds="http://schemas.openxmlformats.org/officeDocument/2006/customXml" ds:itemID="{94FE8165-CC03-4C34-AA75-CC7E202431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e8966b-4340-4f56-af1d-d91efde86fde"/>
    <ds:schemaRef ds:uri="8557c009-2172-4d55-928a-7c42ab42d4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F20671C-1D01-48E1-93AF-BDC9A1FA239C}">
  <ds:schemaRefs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www.w3.org/XML/1998/namespace"/>
    <ds:schemaRef ds:uri="d4e8966b-4340-4f56-af1d-d91efde86fde"/>
    <ds:schemaRef ds:uri="http://schemas.microsoft.com/office/2006/documentManagement/types"/>
    <ds:schemaRef ds:uri="http://schemas.microsoft.com/office/infopath/2007/PartnerControls"/>
    <ds:schemaRef ds:uri="8557c009-2172-4d55-928a-7c42ab42d4da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738CAD2-96BC-4F4D-A6F6-7270075FC979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DFEB4EA8-3056-4E7A-B7AD-AEDE154CADF7}">
  <ds:schemaRefs>
    <ds:schemaRef ds:uri="Microsoft.SharePoint.Taxonomy.ContentTypeSync"/>
  </ds:schemaRefs>
</ds:datastoreItem>
</file>

<file path=docMetadata/LabelInfo.xml><?xml version="1.0" encoding="utf-8"?>
<clbl:labelList xmlns:clbl="http://schemas.microsoft.com/office/2020/mipLabelMetadata">
  <clbl:label id="{7d396678-c698-4451-b9ab-bac3c3310917}" enabled="1" method="Privileged" siteId="{b524f606-f77a-4aa2-8da2-fe70343b0cce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766</Words>
  <Application>Microsoft Office PowerPoint</Application>
  <PresentationFormat>Widescreen</PresentationFormat>
  <Paragraphs>100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Rockwell</vt:lpstr>
      <vt:lpstr>Gallery</vt:lpstr>
      <vt:lpstr> Kilve Court centre managers:  Kirsty Darlington / Karl Watkins</vt:lpstr>
      <vt:lpstr>Welcome to Kilve Court</vt:lpstr>
      <vt:lpstr>Why go on residential?</vt:lpstr>
      <vt:lpstr>Security &amp; Policies</vt:lpstr>
      <vt:lpstr>accommodation</vt:lpstr>
      <vt:lpstr>PowerPoint Presentation</vt:lpstr>
      <vt:lpstr>PowerPoint Presentation</vt:lpstr>
      <vt:lpstr>The most important bit…food!</vt:lpstr>
      <vt:lpstr>This is Likely to be our menu Although this is subject to change </vt:lpstr>
      <vt:lpstr>Kilve court</vt:lpstr>
      <vt:lpstr>Example of Our time table</vt:lpstr>
      <vt:lpstr>Wednesday</vt:lpstr>
      <vt:lpstr>Thursday</vt:lpstr>
      <vt:lpstr>Friday</vt:lpstr>
      <vt:lpstr>Contraband</vt:lpstr>
      <vt:lpstr>Communication</vt:lpstr>
      <vt:lpstr>Helpful packing tips</vt:lpstr>
      <vt:lpstr>Thank you for your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Kilve Court centre managers:  Kirsty Darlington / Carly Kew</dc:title>
  <dc:creator>Carly Kew</dc:creator>
  <cp:lastModifiedBy>Sam Balch</cp:lastModifiedBy>
  <cp:revision>22</cp:revision>
  <dcterms:created xsi:type="dcterms:W3CDTF">2021-03-12T10:32:50Z</dcterms:created>
  <dcterms:modified xsi:type="dcterms:W3CDTF">2025-03-31T16:48:32Z</dcterms:modified>
</cp:coreProperties>
</file>