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4"/>
  </p:notesMasterIdLst>
  <p:handoutMasterIdLst>
    <p:handoutMasterId r:id="rId25"/>
  </p:handoutMasterIdLst>
  <p:sldIdLst>
    <p:sldId id="305" r:id="rId2"/>
    <p:sldId id="258" r:id="rId3"/>
    <p:sldId id="294" r:id="rId4"/>
    <p:sldId id="295" r:id="rId5"/>
    <p:sldId id="323" r:id="rId6"/>
    <p:sldId id="296" r:id="rId7"/>
    <p:sldId id="307" r:id="rId8"/>
    <p:sldId id="308" r:id="rId9"/>
    <p:sldId id="309" r:id="rId10"/>
    <p:sldId id="310" r:id="rId11"/>
    <p:sldId id="311" r:id="rId12"/>
    <p:sldId id="326" r:id="rId13"/>
    <p:sldId id="327" r:id="rId14"/>
    <p:sldId id="313" r:id="rId15"/>
    <p:sldId id="314" r:id="rId16"/>
    <p:sldId id="316" r:id="rId17"/>
    <p:sldId id="317" r:id="rId18"/>
    <p:sldId id="318" r:id="rId19"/>
    <p:sldId id="319" r:id="rId20"/>
    <p:sldId id="320" r:id="rId21"/>
    <p:sldId id="329" r:id="rId22"/>
    <p:sldId id="330" r:id="rId23"/>
  </p:sldIdLst>
  <p:sldSz cx="9144000" cy="6858000" type="screen4x3"/>
  <p:notesSz cx="6858000" cy="9144000"/>
  <p:embeddedFontLst>
    <p:embeddedFont>
      <p:font typeface="BPreplay" panose="02000503000000020004" charset="0"/>
      <p:regular r:id="rId26"/>
      <p:bold r:id="rId27"/>
      <p:italic r:id="rId28"/>
      <p:boldItalic r:id="rId29"/>
    </p:embeddedFont>
    <p:embeddedFont>
      <p:font typeface="Twinkl" panose="020B0604020202020204" charset="0"/>
      <p:regular r:id="rId30"/>
      <p:bold r:id="rId31"/>
    </p:embeddedFont>
    <p:embeddedFont>
      <p:font typeface="Calibri" panose="020F0502020204030204" pitchFamily="34" charset="0"/>
      <p:regular r:id="rId32"/>
      <p:bold r:id="rId33"/>
      <p:italic r:id="rId34"/>
      <p:boldItalic r:id="rId35"/>
    </p:embeddedFont>
    <p:embeddedFont>
      <p:font typeface="Sassoon Infant Rg" panose="02000503030000020003" charset="0"/>
      <p:regular r:id="rId36"/>
      <p:bold r:id="rId37"/>
    </p:embeddedFont>
    <p:embeddedFont>
      <p:font typeface="Roboto" panose="020B0604020202020204" charset="0"/>
      <p:regular r:id="rId38"/>
      <p:bold r:id="rId39"/>
      <p:italic r:id="rId40"/>
      <p:boldItalic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B6BC"/>
    <a:srgbClr val="F0821A"/>
    <a:srgbClr val="F1811A"/>
    <a:srgbClr val="EF8218"/>
    <a:srgbClr val="00A8E9"/>
    <a:srgbClr val="ACDDFC"/>
    <a:srgbClr val="FAB001"/>
    <a:srgbClr val="8D358B"/>
    <a:srgbClr val="F08115"/>
    <a:srgbClr val="FFFB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382" autoAdjust="0"/>
    <p:restoredTop sz="94660"/>
  </p:normalViewPr>
  <p:slideViewPr>
    <p:cSldViewPr showGuides="1">
      <p:cViewPr varScale="1">
        <p:scale>
          <a:sx n="73" d="100"/>
          <a:sy n="73" d="100"/>
        </p:scale>
        <p:origin x="1428" y="5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9.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41"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12/07/2022</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12/07/2022</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7.png"/><Relationship Id="rId2" Type="http://schemas.openxmlformats.org/officeDocument/2006/relationships/image" Target="../media/image24.png"/><Relationship Id="rId1" Type="http://schemas.openxmlformats.org/officeDocument/2006/relationships/slideLayout" Target="../slideLayouts/slideLayout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3.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55.png"/><Relationship Id="rId2" Type="http://schemas.openxmlformats.org/officeDocument/2006/relationships/image" Target="../media/image51.png"/><Relationship Id="rId1" Type="http://schemas.openxmlformats.org/officeDocument/2006/relationships/slideLayout" Target="../slideLayouts/slideLayout4.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6.jpe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168579" y="6531074"/>
            <a:ext cx="4806841" cy="132554"/>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t>PSHE and Citizenship | UKS2 | Health and Wellbeing | Growing Up | Changing Bodies | Lesson 1</a:t>
            </a:r>
            <a:endParaRPr lang="en-GB" sz="800" dirty="0">
              <a:solidFill>
                <a:srgbClr val="FFFFFF"/>
              </a:solidFill>
              <a:latin typeface="Roboto" panose="02000000000000000000" pitchFamily="2"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Roboto" panose="02000000000000000000" pitchFamily="2" charset="0"/>
                <a:cs typeface="Arial" panose="020B0604020202020204" pitchFamily="34" charset="0"/>
              </a:rPr>
              <a:t>Health and Wellbeing | Growing Up</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Roboto" panose="02000000000000000000" pitchFamily="2"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road with a building in the background&#10;&#10;Description automatically generated">
            <a:extLst>
              <a:ext uri="{FF2B5EF4-FFF2-40B4-BE49-F238E27FC236}">
                <a16:creationId xmlns:a16="http://schemas.microsoft.com/office/drawing/2014/main" id="{3D8D089B-61FC-4B64-A470-A90702CC27C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5972"/>
            <a:ext cx="9144000" cy="6466055"/>
          </a:xfrm>
          <a:prstGeom prst="rect">
            <a:avLst/>
          </a:prstGeom>
        </p:spPr>
      </p:pic>
      <p:pic>
        <p:nvPicPr>
          <p:cNvPr id="9" name="border" descr="A flat screen television&#10;&#10;Description automatically generated">
            <a:extLst>
              <a:ext uri="{FF2B5EF4-FFF2-40B4-BE49-F238E27FC236}">
                <a16:creationId xmlns:a16="http://schemas.microsoft.com/office/drawing/2014/main" id="{36108532-D6BD-4837-B80B-8769CC6D98A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Oval 4"/>
          <p:cNvSpPr/>
          <p:nvPr/>
        </p:nvSpPr>
        <p:spPr>
          <a:xfrm>
            <a:off x="2185390" y="1844824"/>
            <a:ext cx="2602634" cy="2602634"/>
          </a:xfrm>
          <a:prstGeom prst="ellipse">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are the changes that occur in boys’ and girls’ bodies during puberty?</a:t>
            </a:r>
          </a:p>
        </p:txBody>
      </p:sp>
      <p:sp>
        <p:nvSpPr>
          <p:cNvPr id="6" name="Oval 5"/>
          <p:cNvSpPr/>
          <p:nvPr/>
        </p:nvSpPr>
        <p:spPr>
          <a:xfrm>
            <a:off x="4538836" y="2640412"/>
            <a:ext cx="2592288" cy="2592288"/>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can we look after our changing bodies as we grow?</a:t>
            </a:r>
            <a:endParaRPr lang="en-GB" dirty="0">
              <a:solidFill>
                <a:srgbClr val="000000"/>
              </a:solidFill>
              <a:latin typeface="BPreplay" panose="02000503000000020004" pitchFamily="50" charset="0"/>
            </a:endParaRP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37412" y="1268760"/>
            <a:ext cx="1679747" cy="6115217"/>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15022" y="1052736"/>
            <a:ext cx="1832409" cy="6331241"/>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Puberty</a:t>
            </a:r>
          </a:p>
        </p:txBody>
      </p:sp>
      <p:sp>
        <p:nvSpPr>
          <p:cNvPr id="5" name="TextBox 4"/>
          <p:cNvSpPr txBox="1"/>
          <p:nvPr/>
        </p:nvSpPr>
        <p:spPr>
          <a:xfrm>
            <a:off x="755650" y="1412776"/>
            <a:ext cx="7632700" cy="646331"/>
          </a:xfrm>
          <a:prstGeom prst="rect">
            <a:avLst/>
          </a:prstGeom>
          <a:noFill/>
        </p:spPr>
        <p:txBody>
          <a:bodyPr wrap="square" rtlCol="0">
            <a:spAutoFit/>
          </a:bodyPr>
          <a:lstStyle/>
          <a:p>
            <a:r>
              <a:rPr lang="en-GB" dirty="0"/>
              <a:t>Today we will be learning about how peoples’ bodies change as they go through puberty.</a:t>
            </a:r>
          </a:p>
        </p:txBody>
      </p:sp>
      <p:sp>
        <p:nvSpPr>
          <p:cNvPr id="6" name="Rectangle 5"/>
          <p:cNvSpPr/>
          <p:nvPr/>
        </p:nvSpPr>
        <p:spPr>
          <a:xfrm>
            <a:off x="750885" y="2212139"/>
            <a:ext cx="7632700" cy="792088"/>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chemeClr val="bg1"/>
                </a:solidFill>
              </a:rPr>
              <a:t>Write down what you already know about puberty. Think back to previous learning about how our bodies change as we grow. </a:t>
            </a:r>
          </a:p>
        </p:txBody>
      </p:sp>
      <p:sp>
        <p:nvSpPr>
          <p:cNvPr id="9" name="Rectangle 8"/>
          <p:cNvSpPr/>
          <p:nvPr/>
        </p:nvSpPr>
        <p:spPr>
          <a:xfrm>
            <a:off x="755650" y="3109332"/>
            <a:ext cx="7632700" cy="923330"/>
          </a:xfrm>
          <a:prstGeom prst="rect">
            <a:avLst/>
          </a:prstGeom>
        </p:spPr>
        <p:txBody>
          <a:bodyPr wrap="square">
            <a:spAutoFit/>
          </a:bodyPr>
          <a:lstStyle/>
          <a:p>
            <a:r>
              <a:rPr lang="en-GB" dirty="0"/>
              <a:t>On the pieces of paper provided, write down any questions you have about puberty that you would like answered in this lesson or at a </a:t>
            </a:r>
            <a:br>
              <a:rPr lang="en-GB" dirty="0"/>
            </a:br>
            <a:r>
              <a:rPr lang="en-GB" dirty="0"/>
              <a:t>later date.</a:t>
            </a:r>
          </a:p>
        </p:txBody>
      </p:sp>
      <p:pic>
        <p:nvPicPr>
          <p:cNvPr id="12" name="Picture 11"/>
          <p:cNvPicPr>
            <a:picLocks noChangeAspect="1"/>
          </p:cNvPicPr>
          <p:nvPr/>
        </p:nvPicPr>
        <p:blipFill rotWithShape="1">
          <a:blip r:embed="rId2" cstate="screen">
            <a:extLst>
              <a:ext uri="{28A0092B-C50C-407E-A947-70E740481C1C}">
                <a14:useLocalDpi xmlns:a14="http://schemas.microsoft.com/office/drawing/2010/main"/>
              </a:ext>
            </a:extLst>
          </a:blip>
          <a:srcRect l="-1818" t="-471"/>
          <a:stretch/>
        </p:blipFill>
        <p:spPr>
          <a:xfrm>
            <a:off x="2551110" y="3994209"/>
            <a:ext cx="4032250" cy="2315112"/>
          </a:xfrm>
          <a:prstGeom prst="rect">
            <a:avLst/>
          </a:prstGeom>
        </p:spPr>
      </p:pic>
      <p:pic>
        <p:nvPicPr>
          <p:cNvPr id="13" name="Individual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Talking Partne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 name="Title 1"/>
          <p:cNvSpPr>
            <a:spLocks noGrp="1"/>
          </p:cNvSpPr>
          <p:nvPr>
            <p:ph type="title"/>
          </p:nvPr>
        </p:nvSpPr>
        <p:spPr/>
        <p:txBody>
          <a:bodyPr/>
          <a:lstStyle/>
          <a:p>
            <a:r>
              <a:rPr lang="en-GB" dirty="0"/>
              <a:t>Puberty</a:t>
            </a:r>
          </a:p>
        </p:txBody>
      </p:sp>
      <p:sp>
        <p:nvSpPr>
          <p:cNvPr id="5" name="TextBox 4"/>
          <p:cNvSpPr txBox="1"/>
          <p:nvPr/>
        </p:nvSpPr>
        <p:spPr>
          <a:xfrm>
            <a:off x="755650" y="1537906"/>
            <a:ext cx="7632700" cy="369332"/>
          </a:xfrm>
          <a:prstGeom prst="rect">
            <a:avLst/>
          </a:prstGeom>
          <a:noFill/>
        </p:spPr>
        <p:txBody>
          <a:bodyPr wrap="square" rtlCol="0">
            <a:spAutoFit/>
          </a:bodyPr>
          <a:lstStyle/>
          <a:p>
            <a:pPr algn="ctr"/>
            <a:r>
              <a:rPr lang="en-GB" dirty="0"/>
              <a:t>Talk to your talk partner about the changes you have listed.</a:t>
            </a:r>
          </a:p>
        </p:txBody>
      </p:sp>
      <p:sp>
        <p:nvSpPr>
          <p:cNvPr id="14" name="Oval 13"/>
          <p:cNvSpPr/>
          <p:nvPr/>
        </p:nvSpPr>
        <p:spPr>
          <a:xfrm>
            <a:off x="2987824" y="2103472"/>
            <a:ext cx="3168352" cy="3168352"/>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Which changes do you think both males and females go through during puberty?</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44453" y="3167077"/>
            <a:ext cx="2879541" cy="2096736"/>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87624" y="2247949"/>
            <a:ext cx="2231800" cy="3220350"/>
          </a:xfrm>
          <a:prstGeom prst="rect">
            <a:avLst/>
          </a:prstGeom>
        </p:spPr>
      </p:pic>
      <p:sp>
        <p:nvSpPr>
          <p:cNvPr id="8" name="Rectangle 7"/>
          <p:cNvSpPr/>
          <p:nvPr/>
        </p:nvSpPr>
        <p:spPr>
          <a:xfrm>
            <a:off x="2683971" y="5499471"/>
            <a:ext cx="3776057" cy="646331"/>
          </a:xfrm>
          <a:prstGeom prst="rect">
            <a:avLst/>
          </a:prstGeom>
        </p:spPr>
        <p:txBody>
          <a:bodyPr wrap="square">
            <a:spAutoFit/>
          </a:bodyPr>
          <a:lstStyle/>
          <a:p>
            <a:pPr algn="ctr"/>
            <a:r>
              <a:rPr lang="en-GB" b="1" dirty="0"/>
              <a:t>How might young people feel when their body starts to change?</a:t>
            </a:r>
          </a:p>
        </p:txBody>
      </p:sp>
      <p:sp>
        <p:nvSpPr>
          <p:cNvPr id="9" name="Rectangle: Diagonal Corners Snipped 8">
            <a:extLst>
              <a:ext uri="{FF2B5EF4-FFF2-40B4-BE49-F238E27FC236}">
                <a16:creationId xmlns:a16="http://schemas.microsoft.com/office/drawing/2014/main" id="{B7DFA988-0E25-4416-8D12-55C9922ADE70}"/>
              </a:ext>
            </a:extLst>
          </p:cNvPr>
          <p:cNvSpPr/>
          <p:nvPr/>
        </p:nvSpPr>
        <p:spPr>
          <a:xfrm>
            <a:off x="3079170" y="2733040"/>
            <a:ext cx="2985660" cy="1643674"/>
          </a:xfrm>
          <a:prstGeom prst="snip2Diag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With a partner, list the changes you think people might go through during puberty.</a:t>
            </a:r>
          </a:p>
        </p:txBody>
      </p:sp>
    </p:spTree>
    <p:extLst>
      <p:ext uri="{BB962C8B-B14F-4D97-AF65-F5344CB8AC3E}">
        <p14:creationId xmlns:p14="http://schemas.microsoft.com/office/powerpoint/2010/main" val="422733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grpId="1" nodeType="clickEffect">
                                  <p:stCondLst>
                                    <p:cond delay="0"/>
                                  </p:stCondLst>
                                  <p:childTnLst>
                                    <p:animEffect transition="out" filter="fade">
                                      <p:cBhvr>
                                        <p:cTn id="13" dur="500"/>
                                        <p:tgtEl>
                                          <p:spTgt spid="9"/>
                                        </p:tgtEl>
                                      </p:cBhvr>
                                    </p:animEffect>
                                    <p:set>
                                      <p:cBhvr>
                                        <p:cTn id="14" dur="1" fill="hold">
                                          <p:stCondLst>
                                            <p:cond delay="499"/>
                                          </p:stCondLst>
                                        </p:cTn>
                                        <p:tgtEl>
                                          <p:spTgt spid="9"/>
                                        </p:tgtEl>
                                        <p:attrNameLst>
                                          <p:attrName>style.visibility</p:attrName>
                                        </p:attrNameLst>
                                      </p:cBhvr>
                                      <p:to>
                                        <p:strVal val="hidden"/>
                                      </p:to>
                                    </p:se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animBg="1"/>
      <p:bldP spid="8" grpId="0"/>
      <p:bldP spid="9" grpId="0" animBg="1"/>
      <p:bldP spid="9"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5580310" y="3140968"/>
            <a:ext cx="2808312" cy="2808312"/>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Apart from when you were a baby, this is the time when your body will grow </a:t>
            </a:r>
            <a:br>
              <a:rPr lang="en-GB" dirty="0"/>
            </a:br>
            <a:r>
              <a:rPr lang="en-GB" dirty="0"/>
              <a:t>the fastest.</a:t>
            </a:r>
          </a:p>
        </p:txBody>
      </p:sp>
      <p:sp>
        <p:nvSpPr>
          <p:cNvPr id="2"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sp>
        <p:nvSpPr>
          <p:cNvPr id="3" name="TextBox 2"/>
          <p:cNvSpPr txBox="1"/>
          <p:nvPr/>
        </p:nvSpPr>
        <p:spPr>
          <a:xfrm>
            <a:off x="755650" y="1772816"/>
            <a:ext cx="7632700" cy="400110"/>
          </a:xfrm>
          <a:prstGeom prst="rect">
            <a:avLst/>
          </a:prstGeom>
          <a:noFill/>
        </p:spPr>
        <p:txBody>
          <a:bodyPr wrap="square" rtlCol="0">
            <a:spAutoFit/>
          </a:bodyPr>
          <a:lstStyle/>
          <a:p>
            <a:pPr algn="ctr"/>
            <a:r>
              <a:rPr lang="en-GB" sz="2000" b="1" dirty="0"/>
              <a:t>What is puberty?</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3608" y="2801922"/>
            <a:ext cx="4824536" cy="3541248"/>
          </a:xfrm>
          <a:prstGeom prst="rect">
            <a:avLst/>
          </a:prstGeom>
        </p:spPr>
      </p:pic>
      <p:pic>
        <p:nvPicPr>
          <p:cNvPr id="4" name="Whole Class">
            <a:extLst>
              <a:ext uri="{FF2B5EF4-FFF2-40B4-BE49-F238E27FC236}">
                <a16:creationId xmlns:a16="http://schemas.microsoft.com/office/drawing/2014/main" id="{83CE72E4-AABC-40D7-8B93-5264C911A3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9" name="TextBox 8">
            <a:extLst>
              <a:ext uri="{FF2B5EF4-FFF2-40B4-BE49-F238E27FC236}">
                <a16:creationId xmlns:a16="http://schemas.microsoft.com/office/drawing/2014/main" id="{76E4CAF1-74F6-4B2E-944D-5B82A66F549A}"/>
              </a:ext>
            </a:extLst>
          </p:cNvPr>
          <p:cNvSpPr txBox="1"/>
          <p:nvPr/>
        </p:nvSpPr>
        <p:spPr>
          <a:xfrm>
            <a:off x="755650" y="2155591"/>
            <a:ext cx="7632700" cy="646331"/>
          </a:xfrm>
          <a:prstGeom prst="rect">
            <a:avLst/>
          </a:prstGeom>
          <a:noFill/>
        </p:spPr>
        <p:txBody>
          <a:bodyPr wrap="square" rtlCol="0">
            <a:spAutoFit/>
          </a:bodyPr>
          <a:lstStyle/>
          <a:p>
            <a:pPr algn="ctr"/>
            <a:r>
              <a:rPr lang="en-GB" dirty="0"/>
              <a:t>Puberty is the word to describe the phase when a child’s body starts to </a:t>
            </a:r>
            <a:r>
              <a:rPr lang="en-GB" dirty="0" smtClean="0"/>
              <a:t>change </a:t>
            </a:r>
            <a:r>
              <a:rPr lang="en-GB" dirty="0"/>
              <a:t>as they become an adult.</a:t>
            </a:r>
          </a:p>
        </p:txBody>
      </p:sp>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500"/>
                                        <p:tgtEl>
                                          <p:spTgt spid="7"/>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uiExpand="1" build="p"/>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5650" y="1725263"/>
            <a:ext cx="7632700" cy="400110"/>
          </a:xfrm>
          <a:prstGeom prst="rect">
            <a:avLst/>
          </a:prstGeom>
          <a:noFill/>
        </p:spPr>
        <p:txBody>
          <a:bodyPr wrap="square" rtlCol="0">
            <a:spAutoFit/>
          </a:bodyPr>
          <a:lstStyle/>
          <a:p>
            <a:pPr algn="ctr"/>
            <a:r>
              <a:rPr lang="en-GB" sz="2000" b="1" dirty="0"/>
              <a:t>So, what sorts of changes should we expect? </a:t>
            </a:r>
          </a:p>
        </p:txBody>
      </p:sp>
      <p:sp>
        <p:nvSpPr>
          <p:cNvPr id="8" name="Oval 7"/>
          <p:cNvSpPr/>
          <p:nvPr/>
        </p:nvSpPr>
        <p:spPr>
          <a:xfrm>
            <a:off x="2877154" y="2463261"/>
            <a:ext cx="3423038" cy="3423038"/>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How does a boy become a man and how does a girl become a woman?</a:t>
            </a: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1907704" y="2276872"/>
            <a:ext cx="1491090" cy="4392488"/>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43654" y="2276872"/>
            <a:ext cx="2040714" cy="4392488"/>
          </a:xfrm>
          <a:prstGeom prst="rect">
            <a:avLst/>
          </a:prstGeom>
        </p:spPr>
      </p:pic>
      <p:sp>
        <p:nvSpPr>
          <p:cNvPr id="10"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B14D285C-467C-4769-A255-89E7762C25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754878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par>
                                <p:cTn id="15" presetID="10"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55650" y="1685520"/>
            <a:ext cx="7632700" cy="646331"/>
          </a:xfrm>
          <a:prstGeom prst="rect">
            <a:avLst/>
          </a:prstGeom>
          <a:noFill/>
        </p:spPr>
        <p:txBody>
          <a:bodyPr wrap="square" rtlCol="0">
            <a:spAutoFit/>
          </a:bodyPr>
          <a:lstStyle/>
          <a:p>
            <a:pPr algn="ctr"/>
            <a:r>
              <a:rPr lang="en-GB" dirty="0"/>
              <a:t>It helps to know about the changes your body will go through before they happen so you know what to expect.</a:t>
            </a:r>
          </a:p>
        </p:txBody>
      </p:sp>
      <p:sp>
        <p:nvSpPr>
          <p:cNvPr id="6" name="Rectangle 5"/>
          <p:cNvSpPr/>
          <p:nvPr/>
        </p:nvSpPr>
        <p:spPr>
          <a:xfrm>
            <a:off x="755648" y="5805264"/>
            <a:ext cx="7632701" cy="369332"/>
          </a:xfrm>
          <a:prstGeom prst="rect">
            <a:avLst/>
          </a:prstGeom>
        </p:spPr>
        <p:txBody>
          <a:bodyPr wrap="square">
            <a:spAutoFit/>
          </a:bodyPr>
          <a:lstStyle/>
          <a:p>
            <a:pPr algn="ctr"/>
            <a:r>
              <a:rPr lang="en-GB" b="1" dirty="0"/>
              <a:t>We are all different but we all go through puberty!</a:t>
            </a:r>
          </a:p>
        </p:txBody>
      </p:sp>
      <p:pic>
        <p:nvPicPr>
          <p:cNvPr id="12" name="Picture 11"/>
          <p:cNvPicPr>
            <a:picLocks noChangeAspect="1"/>
          </p:cNvPicPr>
          <p:nvPr/>
        </p:nvPicPr>
        <p:blipFill rotWithShape="1">
          <a:blip r:embed="rId2" cstate="screen">
            <a:extLst>
              <a:ext uri="{28A0092B-C50C-407E-A947-70E740481C1C}">
                <a14:useLocalDpi xmlns:a14="http://schemas.microsoft.com/office/drawing/2010/main"/>
              </a:ext>
            </a:extLst>
          </a:blip>
          <a:srcRect t="-2"/>
          <a:stretch/>
        </p:blipFill>
        <p:spPr>
          <a:xfrm>
            <a:off x="2241023" y="2348880"/>
            <a:ext cx="1937531" cy="2952328"/>
          </a:xfrm>
          <a:prstGeom prst="rect">
            <a:avLst/>
          </a:prstGeom>
        </p:spPr>
      </p:pic>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t="-2"/>
          <a:stretch/>
        </p:blipFill>
        <p:spPr>
          <a:xfrm>
            <a:off x="1043608" y="2420888"/>
            <a:ext cx="1728192" cy="3132627"/>
          </a:xfrm>
          <a:prstGeom prst="rect">
            <a:avLst/>
          </a:prstGeom>
        </p:spPr>
      </p:pic>
      <p:pic>
        <p:nvPicPr>
          <p:cNvPr id="13" name="Picture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4246019" y="2462680"/>
            <a:ext cx="2486221" cy="3198569"/>
          </a:xfrm>
          <a:prstGeom prst="rect">
            <a:avLst/>
          </a:prstGeom>
        </p:spPr>
      </p:pic>
      <p:pic>
        <p:nvPicPr>
          <p:cNvPr id="16" name="Picture 15"/>
          <p:cNvPicPr>
            <a:picLocks noChangeAspect="1"/>
          </p:cNvPicPr>
          <p:nvPr/>
        </p:nvPicPr>
        <p:blipFill rotWithShape="1">
          <a:blip r:embed="rId5" cstate="screen">
            <a:extLst>
              <a:ext uri="{28A0092B-C50C-407E-A947-70E740481C1C}">
                <a14:useLocalDpi xmlns:a14="http://schemas.microsoft.com/office/drawing/2010/main"/>
              </a:ext>
            </a:extLst>
          </a:blip>
          <a:srcRect t="-134" r="-277"/>
          <a:stretch/>
        </p:blipFill>
        <p:spPr>
          <a:xfrm>
            <a:off x="6633643" y="2276872"/>
            <a:ext cx="1538757" cy="3384377"/>
          </a:xfrm>
          <a:prstGeom prst="rect">
            <a:avLst/>
          </a:prstGeom>
        </p:spPr>
      </p:pic>
      <p:sp>
        <p:nvSpPr>
          <p:cNvPr id="11" name="Rectangle 10"/>
          <p:cNvSpPr/>
          <p:nvPr/>
        </p:nvSpPr>
        <p:spPr>
          <a:xfrm>
            <a:off x="755649" y="4869160"/>
            <a:ext cx="7632701" cy="792088"/>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It is important to remember that everyone goes through these changes, no matter who they are, what they are like or where they live.</a:t>
            </a:r>
            <a:endParaRPr lang="en-GB" dirty="0">
              <a:solidFill>
                <a:schemeClr val="bg1"/>
              </a:solidFill>
            </a:endParaRPr>
          </a:p>
        </p:txBody>
      </p:sp>
      <p:sp>
        <p:nvSpPr>
          <p:cNvPr id="14"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9653EBF1-F87B-49B6-A000-65C3350C170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585127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49" y="2147480"/>
            <a:ext cx="7632701" cy="774605"/>
          </a:xfrm>
          <a:prstGeom prst="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Let’s take a look at some changes that happen in the male body </a:t>
            </a:r>
            <a:br>
              <a:rPr lang="en-GB" dirty="0"/>
            </a:br>
            <a:r>
              <a:rPr lang="en-GB" dirty="0"/>
              <a:t>during puberty…</a:t>
            </a:r>
          </a:p>
        </p:txBody>
      </p:sp>
      <p:grpSp>
        <p:nvGrpSpPr>
          <p:cNvPr id="5" name="Group 4"/>
          <p:cNvGrpSpPr/>
          <p:nvPr/>
        </p:nvGrpSpPr>
        <p:grpSpPr>
          <a:xfrm>
            <a:off x="1147315" y="2999151"/>
            <a:ext cx="3260514" cy="3135972"/>
            <a:chOff x="3398706" y="2963093"/>
            <a:chExt cx="3260514" cy="3135972"/>
          </a:xfrm>
        </p:grpSpPr>
        <p:sp>
          <p:nvSpPr>
            <p:cNvPr id="13" name="Rectangle 12"/>
            <p:cNvSpPr/>
            <p:nvPr/>
          </p:nvSpPr>
          <p:spPr>
            <a:xfrm>
              <a:off x="3418860" y="5729733"/>
              <a:ext cx="3240360" cy="369332"/>
            </a:xfrm>
            <a:prstGeom prst="rect">
              <a:avLst/>
            </a:prstGeom>
          </p:spPr>
          <p:txBody>
            <a:bodyPr wrap="square">
              <a:spAutoFit/>
            </a:bodyPr>
            <a:lstStyle/>
            <a:p>
              <a:pPr algn="ctr"/>
              <a:r>
                <a:rPr lang="en-GB" dirty="0"/>
                <a:t>Facial hair begins to grow.</a:t>
              </a:r>
            </a:p>
          </p:txBody>
        </p:sp>
        <p:pic>
          <p:nvPicPr>
            <p:cNvPr id="14" name="Picture 1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98706" y="2963093"/>
              <a:ext cx="3059347" cy="2726340"/>
            </a:xfrm>
            <a:prstGeom prst="rect">
              <a:avLst/>
            </a:prstGeom>
          </p:spPr>
        </p:pic>
      </p:grpSp>
      <p:sp>
        <p:nvSpPr>
          <p:cNvPr id="7" name="TextBox 6"/>
          <p:cNvSpPr txBox="1"/>
          <p:nvPr/>
        </p:nvSpPr>
        <p:spPr>
          <a:xfrm>
            <a:off x="755650" y="1719096"/>
            <a:ext cx="7632700" cy="369332"/>
          </a:xfrm>
          <a:prstGeom prst="rect">
            <a:avLst/>
          </a:prstGeom>
          <a:noFill/>
        </p:spPr>
        <p:txBody>
          <a:bodyPr wrap="square" rtlCol="0">
            <a:spAutoFit/>
          </a:bodyPr>
          <a:lstStyle/>
          <a:p>
            <a:pPr algn="ctr"/>
            <a:r>
              <a:rPr lang="en-GB" dirty="0"/>
              <a:t>Puberty usually starts between the ages of 9 and 15 in males.</a:t>
            </a:r>
          </a:p>
        </p:txBody>
      </p:sp>
      <p:grpSp>
        <p:nvGrpSpPr>
          <p:cNvPr id="4" name="Group 3"/>
          <p:cNvGrpSpPr/>
          <p:nvPr/>
        </p:nvGrpSpPr>
        <p:grpSpPr>
          <a:xfrm>
            <a:off x="1013110" y="3062621"/>
            <a:ext cx="3240360" cy="3288318"/>
            <a:chOff x="-3584862" y="3062621"/>
            <a:chExt cx="3240360" cy="3288318"/>
          </a:xfrm>
        </p:grpSpPr>
        <p:sp>
          <p:nvSpPr>
            <p:cNvPr id="6" name="Rectangle 5"/>
            <p:cNvSpPr/>
            <p:nvPr/>
          </p:nvSpPr>
          <p:spPr>
            <a:xfrm>
              <a:off x="-3584862" y="5427609"/>
              <a:ext cx="3240360" cy="923330"/>
            </a:xfrm>
            <a:prstGeom prst="rect">
              <a:avLst/>
            </a:prstGeom>
          </p:spPr>
          <p:txBody>
            <a:bodyPr wrap="square">
              <a:spAutoFit/>
            </a:bodyPr>
            <a:lstStyle/>
            <a:p>
              <a:pPr algn="ctr"/>
              <a:r>
                <a:rPr lang="en-GB" dirty="0"/>
                <a:t>Boys’ bodies start making the hormone testosterone and sperm in the testes (testicles).</a:t>
              </a:r>
            </a:p>
          </p:txBody>
        </p:sp>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22316" y="3062621"/>
              <a:ext cx="2622786" cy="2305935"/>
            </a:xfrm>
            <a:prstGeom prst="rect">
              <a:avLst/>
            </a:prstGeom>
          </p:spPr>
        </p:pic>
      </p:grpSp>
      <p:grpSp>
        <p:nvGrpSpPr>
          <p:cNvPr id="11" name="Group 10"/>
          <p:cNvGrpSpPr/>
          <p:nvPr/>
        </p:nvGrpSpPr>
        <p:grpSpPr>
          <a:xfrm>
            <a:off x="4860032" y="2680285"/>
            <a:ext cx="3240360" cy="3664509"/>
            <a:chOff x="9914459" y="2605977"/>
            <a:chExt cx="3240360" cy="3664509"/>
          </a:xfrm>
        </p:grpSpPr>
        <p:sp>
          <p:nvSpPr>
            <p:cNvPr id="8" name="Rectangle 7"/>
            <p:cNvSpPr/>
            <p:nvPr/>
          </p:nvSpPr>
          <p:spPr>
            <a:xfrm>
              <a:off x="9914459" y="5347156"/>
              <a:ext cx="3240360" cy="923330"/>
            </a:xfrm>
            <a:prstGeom prst="rect">
              <a:avLst/>
            </a:prstGeom>
          </p:spPr>
          <p:txBody>
            <a:bodyPr wrap="square">
              <a:spAutoFit/>
            </a:bodyPr>
            <a:lstStyle/>
            <a:p>
              <a:pPr algn="ctr"/>
              <a:r>
                <a:rPr lang="en-GB" dirty="0"/>
                <a:t>The male body grows taller and broader and becomes more muscular.</a:t>
              </a: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46507" y="2605977"/>
              <a:ext cx="2387203" cy="2747324"/>
            </a:xfrm>
            <a:prstGeom prst="rect">
              <a:avLst/>
            </a:prstGeom>
          </p:spPr>
        </p:pic>
      </p:grpSp>
      <p:sp>
        <p:nvSpPr>
          <p:cNvPr id="19"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sp>
        <p:nvSpPr>
          <p:cNvPr id="20" name="Rectangle 19"/>
          <p:cNvSpPr/>
          <p:nvPr/>
        </p:nvSpPr>
        <p:spPr>
          <a:xfrm>
            <a:off x="739740" y="2995425"/>
            <a:ext cx="3817011" cy="2440326"/>
          </a:xfrm>
          <a:prstGeom prst="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dirty="0"/>
              <a:t>Boys might notice that their penis sometimes becomes hard. This is called an erection. It can be embarrassing but don't worry, it is completely normal and it will happen less and less as you </a:t>
            </a:r>
            <a:br>
              <a:rPr lang="en-GB" dirty="0"/>
            </a:br>
            <a:r>
              <a:rPr lang="en-GB" dirty="0"/>
              <a:t>get older.</a:t>
            </a:r>
          </a:p>
        </p:txBody>
      </p:sp>
      <p:grpSp>
        <p:nvGrpSpPr>
          <p:cNvPr id="10" name="Group 9"/>
          <p:cNvGrpSpPr/>
          <p:nvPr/>
        </p:nvGrpSpPr>
        <p:grpSpPr>
          <a:xfrm>
            <a:off x="4860032" y="2735202"/>
            <a:ext cx="3240360" cy="3633352"/>
            <a:chOff x="138302" y="2735202"/>
            <a:chExt cx="3240360" cy="3633352"/>
          </a:xfrm>
        </p:grpSpPr>
        <p:sp>
          <p:nvSpPr>
            <p:cNvPr id="15" name="Rectangle 14"/>
            <p:cNvSpPr/>
            <p:nvPr/>
          </p:nvSpPr>
          <p:spPr>
            <a:xfrm>
              <a:off x="138302" y="5722223"/>
              <a:ext cx="3240360" cy="646331"/>
            </a:xfrm>
            <a:prstGeom prst="rect">
              <a:avLst/>
            </a:prstGeom>
          </p:spPr>
          <p:txBody>
            <a:bodyPr wrap="square">
              <a:spAutoFit/>
            </a:bodyPr>
            <a:lstStyle/>
            <a:p>
              <a:pPr algn="ctr"/>
              <a:r>
                <a:rPr lang="en-GB" dirty="0"/>
                <a:t>Boys’ voices break and </a:t>
              </a:r>
              <a:br>
                <a:rPr lang="en-GB" dirty="0"/>
              </a:br>
              <a:r>
                <a:rPr lang="en-GB" dirty="0"/>
                <a:t>get deeper.</a:t>
              </a:r>
            </a:p>
          </p:txBody>
        </p:sp>
        <p:pic>
          <p:nvPicPr>
            <p:cNvPr id="16" name="Picture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6304" y="2735202"/>
              <a:ext cx="3078342" cy="2969298"/>
            </a:xfrm>
            <a:prstGeom prst="rect">
              <a:avLst/>
            </a:prstGeom>
          </p:spPr>
        </p:pic>
      </p:grpSp>
      <p:pic>
        <p:nvPicPr>
          <p:cNvPr id="2" name="Picture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379861" y="2534782"/>
            <a:ext cx="2200702" cy="3385415"/>
          </a:xfrm>
          <a:prstGeom prst="rect">
            <a:avLst/>
          </a:prstGeom>
        </p:spPr>
      </p:pic>
      <p:pic>
        <p:nvPicPr>
          <p:cNvPr id="3" name="Whole Class">
            <a:extLst>
              <a:ext uri="{FF2B5EF4-FFF2-40B4-BE49-F238E27FC236}">
                <a16:creationId xmlns:a16="http://schemas.microsoft.com/office/drawing/2014/main" id="{CCC8B14A-C395-4810-8342-560B5771B53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775027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4"/>
                                        </p:tgtEl>
                                      </p:cBhvr>
                                    </p:animEffect>
                                    <p:set>
                                      <p:cBhvr>
                                        <p:cTn id="27" dur="1" fill="hold">
                                          <p:stCondLst>
                                            <p:cond delay="499"/>
                                          </p:stCondLst>
                                        </p:cTn>
                                        <p:tgtEl>
                                          <p:spTgt spid="4"/>
                                        </p:tgtEl>
                                        <p:attrNameLst>
                                          <p:attrName>style.visibility</p:attrName>
                                        </p:attrNameLst>
                                      </p:cBhvr>
                                      <p:to>
                                        <p:strVal val="hidden"/>
                                      </p:to>
                                    </p:se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1"/>
                                        </p:tgtEl>
                                      </p:cBhvr>
                                    </p:animEffect>
                                    <p:set>
                                      <p:cBhvr>
                                        <p:cTn id="36" dur="1" fill="hold">
                                          <p:stCondLst>
                                            <p:cond delay="499"/>
                                          </p:stCondLst>
                                        </p:cTn>
                                        <p:tgtEl>
                                          <p:spTgt spid="11"/>
                                        </p:tgtEl>
                                        <p:attrNameLst>
                                          <p:attrName>style.visibility</p:attrName>
                                        </p:attrNameLst>
                                      </p:cBhvr>
                                      <p:to>
                                        <p:strVal val="hidden"/>
                                      </p:to>
                                    </p:set>
                                  </p:childTnLst>
                                </p:cTn>
                              </p:par>
                            </p:childTnLst>
                          </p:cTn>
                        </p:par>
                        <p:par>
                          <p:cTn id="37" fill="hold">
                            <p:stCondLst>
                              <p:cond delay="500"/>
                            </p:stCondLst>
                            <p:childTnLst>
                              <p:par>
                                <p:cTn id="38" presetID="10"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nodeType="clickEffect">
                                  <p:stCondLst>
                                    <p:cond delay="0"/>
                                  </p:stCondLst>
                                  <p:childTnLst>
                                    <p:animEffect transition="out" filter="fade">
                                      <p:cBhvr>
                                        <p:cTn id="44" dur="500"/>
                                        <p:tgtEl>
                                          <p:spTgt spid="10"/>
                                        </p:tgtEl>
                                      </p:cBhvr>
                                    </p:animEffect>
                                    <p:set>
                                      <p:cBhvr>
                                        <p:cTn id="45" dur="1" fill="hold">
                                          <p:stCondLst>
                                            <p:cond delay="499"/>
                                          </p:stCondLst>
                                        </p:cTn>
                                        <p:tgtEl>
                                          <p:spTgt spid="10"/>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5"/>
                                        </p:tgtEl>
                                      </p:cBhvr>
                                    </p:animEffect>
                                    <p:set>
                                      <p:cBhvr>
                                        <p:cTn id="48" dur="1" fill="hold">
                                          <p:stCondLst>
                                            <p:cond delay="499"/>
                                          </p:stCondLst>
                                        </p:cTn>
                                        <p:tgtEl>
                                          <p:spTgt spid="5"/>
                                        </p:tgtEl>
                                        <p:attrNameLst>
                                          <p:attrName>style.visibility</p:attrName>
                                        </p:attrNameLst>
                                      </p:cBhvr>
                                      <p:to>
                                        <p:strVal val="hidden"/>
                                      </p:to>
                                    </p:set>
                                  </p:childTnLst>
                                </p:cTn>
                              </p:par>
                            </p:childTnLst>
                          </p:cTn>
                        </p:par>
                        <p:par>
                          <p:cTn id="49" fill="hold">
                            <p:stCondLst>
                              <p:cond delay="500"/>
                            </p:stCondLst>
                            <p:childTnLst>
                              <p:par>
                                <p:cTn id="50" presetID="22" presetClass="entr" presetSubtype="8"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left)">
                                      <p:cBhvr>
                                        <p:cTn id="52" dur="500"/>
                                        <p:tgtEl>
                                          <p:spTgt spid="20"/>
                                        </p:tgtEl>
                                      </p:cBhvr>
                                    </p:animEffect>
                                  </p:childTnLst>
                                </p:cTn>
                              </p:par>
                            </p:childTnLst>
                          </p:cTn>
                        </p:par>
                        <p:par>
                          <p:cTn id="53" fill="hold">
                            <p:stCondLst>
                              <p:cond delay="1000"/>
                            </p:stCondLst>
                            <p:childTnLst>
                              <p:par>
                                <p:cTn id="54" presetID="10" presetClass="entr" presetSubtype="0" fill="hold" nodeType="afterEffect">
                                  <p:stCondLst>
                                    <p:cond delay="0"/>
                                  </p:stCondLst>
                                  <p:childTnLst>
                                    <p:set>
                                      <p:cBhvr>
                                        <p:cTn id="55" dur="1" fill="hold">
                                          <p:stCondLst>
                                            <p:cond delay="0"/>
                                          </p:stCondLst>
                                        </p:cTn>
                                        <p:tgtEl>
                                          <p:spTgt spid="2"/>
                                        </p:tgtEl>
                                        <p:attrNameLst>
                                          <p:attrName>style.visibility</p:attrName>
                                        </p:attrNameLst>
                                      </p:cBhvr>
                                      <p:to>
                                        <p:strVal val="visible"/>
                                      </p:to>
                                    </p:set>
                                    <p:animEffect transition="in" filter="fade">
                                      <p:cBhvr>
                                        <p:cTn id="5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0" y="2191221"/>
            <a:ext cx="7632701" cy="792619"/>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Let’s take a look at some changes that happen in the female body </a:t>
            </a:r>
            <a:br>
              <a:rPr lang="en-GB" dirty="0"/>
            </a:br>
            <a:r>
              <a:rPr lang="en-GB" dirty="0"/>
              <a:t>during puberty…</a:t>
            </a:r>
          </a:p>
        </p:txBody>
      </p:sp>
      <p:sp>
        <p:nvSpPr>
          <p:cNvPr id="7" name="TextBox 6"/>
          <p:cNvSpPr txBox="1"/>
          <p:nvPr/>
        </p:nvSpPr>
        <p:spPr>
          <a:xfrm>
            <a:off x="755650" y="1718441"/>
            <a:ext cx="7632700" cy="369332"/>
          </a:xfrm>
          <a:prstGeom prst="rect">
            <a:avLst/>
          </a:prstGeom>
          <a:noFill/>
        </p:spPr>
        <p:txBody>
          <a:bodyPr wrap="square" rtlCol="0">
            <a:spAutoFit/>
          </a:bodyPr>
          <a:lstStyle/>
          <a:p>
            <a:pPr algn="ctr"/>
            <a:r>
              <a:rPr lang="en-GB" dirty="0"/>
              <a:t>Puberty usually starts between the ages of 8 and 13 </a:t>
            </a:r>
            <a:r>
              <a:rPr lang="en-GB" dirty="0" smtClean="0"/>
              <a:t>in females</a:t>
            </a:r>
            <a:r>
              <a:rPr lang="en-GB" dirty="0"/>
              <a:t>.</a:t>
            </a:r>
          </a:p>
        </p:txBody>
      </p:sp>
      <p:grpSp>
        <p:nvGrpSpPr>
          <p:cNvPr id="3" name="Group 2"/>
          <p:cNvGrpSpPr/>
          <p:nvPr/>
        </p:nvGrpSpPr>
        <p:grpSpPr>
          <a:xfrm>
            <a:off x="899592" y="2728689"/>
            <a:ext cx="3240360" cy="3622808"/>
            <a:chOff x="1120118" y="2728689"/>
            <a:chExt cx="3240360" cy="3622808"/>
          </a:xfrm>
        </p:grpSpPr>
        <p:sp>
          <p:nvSpPr>
            <p:cNvPr id="14" name="Rectangle 13"/>
            <p:cNvSpPr/>
            <p:nvPr/>
          </p:nvSpPr>
          <p:spPr>
            <a:xfrm>
              <a:off x="1120118" y="5428167"/>
              <a:ext cx="3240360" cy="923330"/>
            </a:xfrm>
            <a:prstGeom prst="rect">
              <a:avLst/>
            </a:prstGeom>
          </p:spPr>
          <p:txBody>
            <a:bodyPr wrap="square">
              <a:spAutoFit/>
            </a:bodyPr>
            <a:lstStyle/>
            <a:p>
              <a:pPr algn="ctr"/>
              <a:r>
                <a:rPr lang="en-GB" dirty="0"/>
                <a:t>The female body gets curvier, as the hips get wider and breasts develop.</a:t>
              </a:r>
            </a:p>
          </p:txBody>
        </p:sp>
        <p:pic>
          <p:nvPicPr>
            <p:cNvPr id="23" name="Picture 2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91680" y="2728689"/>
              <a:ext cx="2313260" cy="2699477"/>
            </a:xfrm>
            <a:prstGeom prst="rect">
              <a:avLst/>
            </a:prstGeom>
          </p:spPr>
        </p:pic>
      </p:grpSp>
      <p:grpSp>
        <p:nvGrpSpPr>
          <p:cNvPr id="4" name="Group 3"/>
          <p:cNvGrpSpPr/>
          <p:nvPr/>
        </p:nvGrpSpPr>
        <p:grpSpPr>
          <a:xfrm>
            <a:off x="4890500" y="2817717"/>
            <a:ext cx="3497850" cy="3563611"/>
            <a:chOff x="4890500" y="2817717"/>
            <a:chExt cx="3497850" cy="3563611"/>
          </a:xfrm>
        </p:grpSpPr>
        <p:sp>
          <p:nvSpPr>
            <p:cNvPr id="17" name="Rectangle 16"/>
            <p:cNvSpPr/>
            <p:nvPr/>
          </p:nvSpPr>
          <p:spPr>
            <a:xfrm>
              <a:off x="4890500" y="4904000"/>
              <a:ext cx="3497850" cy="1477328"/>
            </a:xfrm>
            <a:prstGeom prst="rect">
              <a:avLst/>
            </a:prstGeom>
          </p:spPr>
          <p:txBody>
            <a:bodyPr wrap="square">
              <a:spAutoFit/>
            </a:bodyPr>
            <a:lstStyle/>
            <a:p>
              <a:pPr algn="ctr"/>
              <a:r>
                <a:rPr lang="en-GB" dirty="0"/>
                <a:t>The female body makes and stores eggs in the ovaries. When these are not fertilised, they leave the body. This is called menstruation or ‘periods’. </a:t>
              </a:r>
            </a:p>
          </p:txBody>
        </p:sp>
        <p:pic>
          <p:nvPicPr>
            <p:cNvPr id="24" name="Picture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92080" y="2817717"/>
              <a:ext cx="2636780" cy="1979435"/>
            </a:xfrm>
            <a:prstGeom prst="rect">
              <a:avLst/>
            </a:prstGeom>
          </p:spPr>
        </p:pic>
      </p:grpSp>
      <p:sp>
        <p:nvSpPr>
          <p:cNvPr id="12"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sp>
        <p:nvSpPr>
          <p:cNvPr id="11" name="Rectangle 10"/>
          <p:cNvSpPr/>
          <p:nvPr/>
        </p:nvSpPr>
        <p:spPr>
          <a:xfrm>
            <a:off x="754989" y="3214220"/>
            <a:ext cx="3817011" cy="2591044"/>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dirty="0"/>
              <a:t>Girls might notice that they have white or clear fluid coming from their vagina. It might be thin and wet or thick and sticky. This is nothing to worry about. It is called discharge and it’s just another sign that hormones are changing your body.</a:t>
            </a:r>
          </a:p>
        </p:txBody>
      </p:sp>
      <p:pic>
        <p:nvPicPr>
          <p:cNvPr id="15" name="Picture 14"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40720" y="2726344"/>
            <a:ext cx="2887664" cy="3366952"/>
          </a:xfrm>
          <a:prstGeom prst="rect">
            <a:avLst/>
          </a:prstGeom>
        </p:spPr>
      </p:pic>
      <p:pic>
        <p:nvPicPr>
          <p:cNvPr id="2" name="Whole Class">
            <a:extLst>
              <a:ext uri="{FF2B5EF4-FFF2-40B4-BE49-F238E27FC236}">
                <a16:creationId xmlns:a16="http://schemas.microsoft.com/office/drawing/2014/main" id="{640DCAE2-5515-4D88-ADC9-99710DF1245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267394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3"/>
                                        </p:tgtEl>
                                      </p:cBhvr>
                                    </p:animEffect>
                                    <p:set>
                                      <p:cBhvr>
                                        <p:cTn id="27" dur="1" fill="hold">
                                          <p:stCondLst>
                                            <p:cond delay="499"/>
                                          </p:stCondLst>
                                        </p:cTn>
                                        <p:tgtEl>
                                          <p:spTgt spid="3"/>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4"/>
                                        </p:tgtEl>
                                      </p:cBhvr>
                                    </p:animEffect>
                                    <p:set>
                                      <p:cBhvr>
                                        <p:cTn id="30" dur="1" fill="hold">
                                          <p:stCondLst>
                                            <p:cond delay="499"/>
                                          </p:stCondLst>
                                        </p:cTn>
                                        <p:tgtEl>
                                          <p:spTgt spid="4"/>
                                        </p:tgtEl>
                                        <p:attrNameLst>
                                          <p:attrName>style.visibility</p:attrName>
                                        </p:attrNameLst>
                                      </p:cBhvr>
                                      <p:to>
                                        <p:strVal val="hidden"/>
                                      </p:to>
                                    </p:se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par>
                          <p:cTn id="35" fill="hold">
                            <p:stCondLst>
                              <p:cond delay="1000"/>
                            </p:stCondLst>
                            <p:childTnLst>
                              <p:par>
                                <p:cTn id="36" presetID="10" presetClass="entr" presetSubtype="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entagon 20"/>
          <p:cNvSpPr/>
          <p:nvPr/>
        </p:nvSpPr>
        <p:spPr>
          <a:xfrm>
            <a:off x="467544" y="2532782"/>
            <a:ext cx="8136705" cy="536178"/>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However, there are some changes that both boys and girls can experience. </a:t>
            </a:r>
          </a:p>
        </p:txBody>
      </p:sp>
      <p:sp>
        <p:nvSpPr>
          <p:cNvPr id="7" name="TextBox 6"/>
          <p:cNvSpPr txBox="1"/>
          <p:nvPr/>
        </p:nvSpPr>
        <p:spPr>
          <a:xfrm>
            <a:off x="755650" y="1774557"/>
            <a:ext cx="7632700" cy="646331"/>
          </a:xfrm>
          <a:prstGeom prst="rect">
            <a:avLst/>
          </a:prstGeom>
          <a:noFill/>
        </p:spPr>
        <p:txBody>
          <a:bodyPr wrap="square" rtlCol="0">
            <a:spAutoFit/>
          </a:bodyPr>
          <a:lstStyle/>
          <a:p>
            <a:pPr algn="ctr"/>
            <a:r>
              <a:rPr lang="en-GB" dirty="0"/>
              <a:t>So, male and female bodies both go through some changes that don’t happen to the other gender. </a:t>
            </a:r>
          </a:p>
        </p:txBody>
      </p:sp>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23" name="Rectangle 22"/>
          <p:cNvSpPr/>
          <p:nvPr/>
        </p:nvSpPr>
        <p:spPr>
          <a:xfrm>
            <a:off x="467543" y="3712052"/>
            <a:ext cx="8208913" cy="2165220"/>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0" tIns="108000" rIns="180000" bIns="108000" rtlCol="0" anchor="ctr"/>
          <a:lstStyle/>
          <a:p>
            <a:r>
              <a:rPr lang="en-GB" dirty="0"/>
              <a:t>The hormones stimulate the glands in your skin, including the sweat glands under your arms. This can cause body odour.</a:t>
            </a: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87824" y="3957833"/>
            <a:ext cx="629154" cy="1625454"/>
          </a:xfrm>
          <a:prstGeom prst="rect">
            <a:avLst/>
          </a:prstGeom>
        </p:spPr>
      </p:pic>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56331" y="2968569"/>
            <a:ext cx="1399445" cy="2908703"/>
          </a:xfrm>
          <a:prstGeom prst="rect">
            <a:avLst/>
          </a:prstGeom>
        </p:spPr>
      </p:pic>
      <p:sp>
        <p:nvSpPr>
          <p:cNvPr id="10"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695F03DB-D428-4AC1-9454-F0D2EB952C2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64346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left)">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par>
                                <p:cTn id="18" presetID="10"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55650" y="1702549"/>
            <a:ext cx="7632700" cy="646331"/>
          </a:xfrm>
          <a:prstGeom prst="rect">
            <a:avLst/>
          </a:prstGeom>
          <a:noFill/>
        </p:spPr>
        <p:txBody>
          <a:bodyPr wrap="square" rtlCol="0">
            <a:spAutoFit/>
          </a:bodyPr>
          <a:lstStyle/>
          <a:p>
            <a:pPr algn="ctr"/>
            <a:r>
              <a:rPr lang="en-GB" dirty="0"/>
              <a:t>Another change that young people might experience when they go through puberty is called nocturnal emissions, or wet dreams.</a:t>
            </a:r>
          </a:p>
        </p:txBody>
      </p:sp>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23" name="Rectangle 22"/>
          <p:cNvSpPr/>
          <p:nvPr/>
        </p:nvSpPr>
        <p:spPr>
          <a:xfrm>
            <a:off x="755649" y="2436436"/>
            <a:ext cx="7632701" cy="3656390"/>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pPr algn="ctr"/>
            <a:r>
              <a:rPr lang="en-GB" dirty="0"/>
              <a:t>Males and females can experience wet dreams and, as you might have guessed from the word 'dreams', they happen when we are asleep.</a:t>
            </a:r>
          </a:p>
        </p:txBody>
      </p:sp>
      <p:sp>
        <p:nvSpPr>
          <p:cNvPr id="10"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552" y="3571227"/>
            <a:ext cx="4022172" cy="2294493"/>
          </a:xfrm>
          <a:prstGeom prst="rect">
            <a:avLst/>
          </a:prstGeom>
        </p:spPr>
      </p:pic>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788024" y="3294277"/>
            <a:ext cx="3384376" cy="2799020"/>
          </a:xfrm>
          <a:prstGeom prst="rect">
            <a:avLst/>
          </a:prstGeom>
        </p:spPr>
      </p:pic>
      <p:pic>
        <p:nvPicPr>
          <p:cNvPr id="4" name="Whole Class">
            <a:extLst>
              <a:ext uri="{FF2B5EF4-FFF2-40B4-BE49-F238E27FC236}">
                <a16:creationId xmlns:a16="http://schemas.microsoft.com/office/drawing/2014/main" id="{12A54836-9B02-4E7C-8EA7-4B75150B052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758759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10"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sp>
        <p:nvSpPr>
          <p:cNvPr id="5" name="Rectangle 4"/>
          <p:cNvSpPr/>
          <p:nvPr/>
        </p:nvSpPr>
        <p:spPr>
          <a:xfrm>
            <a:off x="678924" y="4310942"/>
            <a:ext cx="4943694" cy="1880103"/>
          </a:xfrm>
          <a:prstGeom prst="rect">
            <a:avLst/>
          </a:prstGeom>
          <a:solidFill>
            <a:srgbClr val="F1811A"/>
          </a:solidFill>
        </p:spPr>
        <p:txBody>
          <a:bodyPr wrap="square" lIns="108000" tIns="108000" rIns="108000" bIns="108000">
            <a:spAutoFit/>
          </a:bodyPr>
          <a:lstStyle/>
          <a:p>
            <a:pPr algn="ctr"/>
            <a:r>
              <a:rPr lang="en-GB" dirty="0">
                <a:solidFill>
                  <a:schemeClr val="bg1"/>
                </a:solidFill>
              </a:rPr>
              <a:t>You might be dreaming about something of a sexual nature or you might not remember what you were dreaming about at all. Either way, wet dreams are nothing at all to worry about. They are completely normal but not everyone experiences them. </a:t>
            </a:r>
          </a:p>
        </p:txBody>
      </p:sp>
      <p:grpSp>
        <p:nvGrpSpPr>
          <p:cNvPr id="14" name="Group 13"/>
          <p:cNvGrpSpPr/>
          <p:nvPr/>
        </p:nvGrpSpPr>
        <p:grpSpPr>
          <a:xfrm>
            <a:off x="755650" y="1656175"/>
            <a:ext cx="7632700" cy="1412785"/>
            <a:chOff x="755650" y="1584167"/>
            <a:chExt cx="7632700" cy="1412785"/>
          </a:xfrm>
        </p:grpSpPr>
        <p:sp>
          <p:nvSpPr>
            <p:cNvPr id="7" name="TextBox 6"/>
            <p:cNvSpPr txBox="1"/>
            <p:nvPr/>
          </p:nvSpPr>
          <p:spPr>
            <a:xfrm>
              <a:off x="755650" y="1782448"/>
              <a:ext cx="7632700" cy="1049106"/>
            </a:xfrm>
            <a:prstGeom prst="rect">
              <a:avLst/>
            </a:prstGeom>
            <a:solidFill>
              <a:srgbClr val="2DB6BC"/>
            </a:solidFill>
          </p:spPr>
          <p:txBody>
            <a:bodyPr wrap="square" lIns="108000" tIns="108000" rIns="3240000" bIns="108000" rtlCol="0">
              <a:spAutoFit/>
            </a:bodyPr>
            <a:lstStyle/>
            <a:p>
              <a:r>
                <a:rPr lang="en-GB" dirty="0">
                  <a:solidFill>
                    <a:schemeClr val="bg1"/>
                  </a:solidFill>
                </a:rPr>
                <a:t>If you have a penis, you might ejaculate semen (the fluid containing sperm) from your penis in the night.</a:t>
              </a:r>
            </a:p>
          </p:txBody>
        </p:sp>
        <p:grpSp>
          <p:nvGrpSpPr>
            <p:cNvPr id="13" name="Group 12"/>
            <p:cNvGrpSpPr/>
            <p:nvPr/>
          </p:nvGrpSpPr>
          <p:grpSpPr>
            <a:xfrm>
              <a:off x="5436096" y="1584167"/>
              <a:ext cx="2329774" cy="1412785"/>
              <a:chOff x="5436096" y="1640845"/>
              <a:chExt cx="2793954" cy="1694266"/>
            </a:xfrm>
          </p:grpSpPr>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73866" y="1879004"/>
                <a:ext cx="1656184" cy="1456107"/>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36096" y="1640845"/>
                <a:ext cx="979471" cy="1363981"/>
              </a:xfrm>
              <a:prstGeom prst="rect">
                <a:avLst/>
              </a:prstGeom>
            </p:spPr>
          </p:pic>
        </p:grpSp>
      </p:grpSp>
      <p:grpSp>
        <p:nvGrpSpPr>
          <p:cNvPr id="15" name="Group 14"/>
          <p:cNvGrpSpPr/>
          <p:nvPr/>
        </p:nvGrpSpPr>
        <p:grpSpPr>
          <a:xfrm>
            <a:off x="683568" y="3113767"/>
            <a:ext cx="7632700" cy="1816951"/>
            <a:chOff x="755650" y="3298248"/>
            <a:chExt cx="7632700" cy="1816951"/>
          </a:xfrm>
        </p:grpSpPr>
        <p:sp>
          <p:nvSpPr>
            <p:cNvPr id="4" name="Rectangle 3"/>
            <p:cNvSpPr/>
            <p:nvPr/>
          </p:nvSpPr>
          <p:spPr>
            <a:xfrm>
              <a:off x="755650" y="3298248"/>
              <a:ext cx="7632700" cy="1049106"/>
            </a:xfrm>
            <a:prstGeom prst="rect">
              <a:avLst/>
            </a:prstGeom>
            <a:solidFill>
              <a:srgbClr val="2DB6BC"/>
            </a:solidFill>
          </p:spPr>
          <p:txBody>
            <a:bodyPr wrap="square" lIns="108000" tIns="108000" rIns="3240000" bIns="108000">
              <a:spAutoFit/>
            </a:bodyPr>
            <a:lstStyle/>
            <a:p>
              <a:r>
                <a:rPr lang="en-GB" dirty="0">
                  <a:solidFill>
                    <a:schemeClr val="bg1"/>
                  </a:solidFill>
                </a:rPr>
                <a:t>If you have a vulva, you might notice it becomes wet in the night from some discharge. </a:t>
              </a: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94700" y="3387666"/>
              <a:ext cx="1758332" cy="1727533"/>
            </a:xfrm>
            <a:prstGeom prst="rect">
              <a:avLst/>
            </a:prstGeom>
          </p:spPr>
        </p:pic>
      </p:grpSp>
      <p:pic>
        <p:nvPicPr>
          <p:cNvPr id="2" name="Whole Class">
            <a:extLst>
              <a:ext uri="{FF2B5EF4-FFF2-40B4-BE49-F238E27FC236}">
                <a16:creationId xmlns:a16="http://schemas.microsoft.com/office/drawing/2014/main" id="{99D811D6-D9E1-463A-AC44-55A7DD32EA6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020133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67545" y="2204864"/>
            <a:ext cx="8209728" cy="3431607"/>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4140000" bIns="108000" rtlCol="0" anchor="ctr"/>
          <a:lstStyle/>
          <a:p>
            <a:r>
              <a:rPr lang="en-GB" dirty="0"/>
              <a:t>Some young people develop acne (pimples or spots</a:t>
            </a:r>
            <a:r>
              <a:rPr lang="en-GB" dirty="0" smtClean="0"/>
              <a:t>) </a:t>
            </a:r>
            <a:r>
              <a:rPr lang="en-GB" dirty="0"/>
              <a:t>as their skin gets oilier. These might be on the face, upper-back or upper-chest. </a:t>
            </a:r>
          </a:p>
          <a:p>
            <a:endParaRPr lang="en-GB" dirty="0"/>
          </a:p>
          <a:p>
            <a:r>
              <a:rPr lang="en-GB" dirty="0"/>
              <a:t>It’s important not to pick spots. Just try to keep your face and body clean. If they get particularly bad, you could get some medical </a:t>
            </a:r>
            <a:br>
              <a:rPr lang="en-GB" dirty="0"/>
            </a:br>
            <a:r>
              <a:rPr lang="en-GB" dirty="0"/>
              <a:t>treatment, such as facial </a:t>
            </a:r>
            <a:br>
              <a:rPr lang="en-GB" dirty="0"/>
            </a:br>
            <a:r>
              <a:rPr lang="en-GB" dirty="0"/>
              <a:t>wash, cream or gel.</a:t>
            </a:r>
          </a:p>
        </p:txBody>
      </p:sp>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91864" y="2412258"/>
            <a:ext cx="3520240" cy="3224976"/>
          </a:xfrm>
          <a:prstGeom prst="rect">
            <a:avLst/>
          </a:prstGeom>
        </p:spPr>
      </p:pic>
      <p:pic>
        <p:nvPicPr>
          <p:cNvPr id="16" name="Picture 1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313854" y="2693438"/>
            <a:ext cx="2362602" cy="2943033"/>
          </a:xfrm>
          <a:prstGeom prst="rect">
            <a:avLst/>
          </a:prstGeom>
        </p:spPr>
      </p:pic>
      <p:sp>
        <p:nvSpPr>
          <p:cNvPr id="13"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7EB80432-32B7-4AF9-B3BD-244AAC0A308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940509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wipe(left)">
                                      <p:cBhvr>
                                        <p:cTn id="7" dur="500"/>
                                        <p:tgtEl>
                                          <p:spTgt spid="12">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left)">
                                      <p:cBhvr>
                                        <p:cTn id="10" dur="500"/>
                                        <p:tgtEl>
                                          <p:spTgt spid="12">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wipe(left)">
                                      <p:cBhvr>
                                        <p:cTn id="22"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12" name="Rectangle 11"/>
          <p:cNvSpPr/>
          <p:nvPr/>
        </p:nvSpPr>
        <p:spPr>
          <a:xfrm>
            <a:off x="467545" y="2517673"/>
            <a:ext cx="8208912" cy="2855543"/>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4140000" tIns="108000" rIns="108000" bIns="108000" rtlCol="0" anchor="ctr"/>
          <a:lstStyle/>
          <a:p>
            <a:r>
              <a:rPr lang="en-GB" dirty="0"/>
              <a:t>Under-arm hair and pubic hair (hair around the genitals) begins to grow.</a:t>
            </a:r>
          </a:p>
          <a:p>
            <a:endParaRPr lang="en-GB" dirty="0"/>
          </a:p>
          <a:p>
            <a:r>
              <a:rPr lang="en-GB" dirty="0"/>
              <a:t>Some people choose to trim or remove some or all of their body hair but you don’t have to. It’s up to the individual. If you do decide to remove body hair, get help to make sure you do it safely and hygienically. </a:t>
            </a:r>
          </a:p>
        </p:txBody>
      </p:sp>
      <p:grpSp>
        <p:nvGrpSpPr>
          <p:cNvPr id="5" name="Group 4"/>
          <p:cNvGrpSpPr/>
          <p:nvPr/>
        </p:nvGrpSpPr>
        <p:grpSpPr>
          <a:xfrm>
            <a:off x="755576" y="1847642"/>
            <a:ext cx="3600400" cy="4389670"/>
            <a:chOff x="1259632" y="2983142"/>
            <a:chExt cx="2930312" cy="3572687"/>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87825" y="2983142"/>
              <a:ext cx="1202119" cy="3542202"/>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59632" y="2983142"/>
              <a:ext cx="1181606" cy="3572687"/>
            </a:xfrm>
            <a:prstGeom prst="rect">
              <a:avLst/>
            </a:prstGeom>
          </p:spPr>
        </p:pic>
      </p:grpSp>
      <p:sp>
        <p:nvSpPr>
          <p:cNvPr id="13"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755DC66C-BD88-4C21-962B-C5544975CFB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395452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wipe(left)">
                                      <p:cBhvr>
                                        <p:cTn id="7" dur="500"/>
                                        <p:tgtEl>
                                          <p:spTgt spid="12">
                                            <p:bg/>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wipe(left)">
                                      <p:cBhvr>
                                        <p:cTn id="13" dur="500"/>
                                        <p:tgtEl>
                                          <p:spTgt spid="1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2">
                                            <p:txEl>
                                              <p:pRg st="2" end="2"/>
                                            </p:txEl>
                                          </p:spTgt>
                                        </p:tgtEl>
                                        <p:attrNameLst>
                                          <p:attrName>style.visibility</p:attrName>
                                        </p:attrNameLst>
                                      </p:cBhvr>
                                      <p:to>
                                        <p:strVal val="visible"/>
                                      </p:to>
                                    </p:set>
                                    <p:animEffect transition="in" filter="wipe(left)">
                                      <p:cBhvr>
                                        <p:cTn id="18"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9" name="TextBox 18"/>
          <p:cNvSpPr txBox="1"/>
          <p:nvPr/>
        </p:nvSpPr>
        <p:spPr>
          <a:xfrm>
            <a:off x="755650" y="2339375"/>
            <a:ext cx="3816350" cy="3970318"/>
          </a:xfrm>
          <a:prstGeom prst="rect">
            <a:avLst/>
          </a:prstGeom>
          <a:noFill/>
        </p:spPr>
        <p:txBody>
          <a:bodyPr wrap="square" rtlCol="0">
            <a:spAutoFit/>
          </a:bodyPr>
          <a:lstStyle/>
          <a:p>
            <a:r>
              <a:rPr lang="en-GB" dirty="0"/>
              <a:t>It’s important that you find out about your own body and feel comfortable with it. It’s your body, so it’s OK to look at it and touch it. </a:t>
            </a:r>
          </a:p>
          <a:p>
            <a:endParaRPr lang="en-GB" dirty="0"/>
          </a:p>
          <a:p>
            <a:r>
              <a:rPr lang="en-GB" dirty="0"/>
              <a:t>As young people develop, they sometimes like to touch themselves. This is called masturbation. Masturbation can be a way of exploring your body and any new feelings you may have. </a:t>
            </a:r>
          </a:p>
          <a:p>
            <a:endParaRPr lang="en-GB" dirty="0"/>
          </a:p>
          <a:p>
            <a:r>
              <a:rPr lang="en-GB" dirty="0"/>
              <a:t>Masturbation is a private thing but it is completely normal and safe.</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20072" y="1772816"/>
            <a:ext cx="3066962" cy="4535909"/>
          </a:xfrm>
          <a:prstGeom prst="rect">
            <a:avLst/>
          </a:prstGeom>
        </p:spPr>
      </p:pic>
      <p:sp>
        <p:nvSpPr>
          <p:cNvPr id="12" name="Pentagon 11"/>
          <p:cNvSpPr/>
          <p:nvPr/>
        </p:nvSpPr>
        <p:spPr>
          <a:xfrm>
            <a:off x="467545" y="1772816"/>
            <a:ext cx="4176464" cy="50405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b="1" dirty="0"/>
              <a:t>Getting to Know Your Own Body</a:t>
            </a:r>
          </a:p>
        </p:txBody>
      </p:sp>
      <p:sp>
        <p:nvSpPr>
          <p:cNvPr id="8"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F92B05BA-20D7-428A-A23A-F209CEFA38D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4017781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9">
                                            <p:txEl>
                                              <p:pRg st="0" end="0"/>
                                            </p:txEl>
                                          </p:spTgt>
                                        </p:tgtEl>
                                        <p:attrNameLst>
                                          <p:attrName>style.visibility</p:attrName>
                                        </p:attrNameLst>
                                      </p:cBhvr>
                                      <p:to>
                                        <p:strVal val="visible"/>
                                      </p:to>
                                    </p:set>
                                    <p:animEffect transition="in" filter="fade">
                                      <p:cBhvr>
                                        <p:cTn id="16" dur="500"/>
                                        <p:tgtEl>
                                          <p:spTgt spid="19">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9">
                                            <p:txEl>
                                              <p:pRg st="2" end="2"/>
                                            </p:txEl>
                                          </p:spTgt>
                                        </p:tgtEl>
                                        <p:attrNameLst>
                                          <p:attrName>style.visibility</p:attrName>
                                        </p:attrNameLst>
                                      </p:cBhvr>
                                      <p:to>
                                        <p:strVal val="visible"/>
                                      </p:to>
                                    </p:set>
                                    <p:animEffect transition="in" filter="fade">
                                      <p:cBhvr>
                                        <p:cTn id="21" dur="500"/>
                                        <p:tgtEl>
                                          <p:spTgt spid="19">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9">
                                            <p:txEl>
                                              <p:pRg st="4" end="4"/>
                                            </p:txEl>
                                          </p:spTgt>
                                        </p:tgtEl>
                                        <p:attrNameLst>
                                          <p:attrName>style.visibility</p:attrName>
                                        </p:attrNameLst>
                                      </p:cBhvr>
                                      <p:to>
                                        <p:strVal val="visible"/>
                                      </p:to>
                                    </p:set>
                                    <p:animEffect transition="in" filter="fade">
                                      <p:cBhvr>
                                        <p:cTn id="26"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uiExpand="1" build="p"/>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7" name="TextBox 6"/>
          <p:cNvSpPr txBox="1"/>
          <p:nvPr/>
        </p:nvSpPr>
        <p:spPr>
          <a:xfrm>
            <a:off x="755650" y="1863665"/>
            <a:ext cx="3816350" cy="3416320"/>
          </a:xfrm>
          <a:prstGeom prst="rect">
            <a:avLst/>
          </a:prstGeom>
          <a:noFill/>
        </p:spPr>
        <p:txBody>
          <a:bodyPr wrap="square" rtlCol="0">
            <a:spAutoFit/>
          </a:bodyPr>
          <a:lstStyle/>
          <a:p>
            <a:r>
              <a:rPr lang="en-GB" dirty="0"/>
              <a:t>All girls and boys go through these changes as they become women and men. </a:t>
            </a:r>
          </a:p>
          <a:p>
            <a:endParaRPr lang="en-GB" dirty="0"/>
          </a:p>
          <a:p>
            <a:r>
              <a:rPr lang="en-GB" dirty="0"/>
              <a:t>These changes happen at different times for different people. Some people may start puberty before or after their friends. </a:t>
            </a:r>
          </a:p>
          <a:p>
            <a:endParaRPr lang="en-GB" dirty="0"/>
          </a:p>
          <a:p>
            <a:r>
              <a:rPr lang="en-GB" dirty="0"/>
              <a:t>This is completely normal and no reason to worry. There is no ‘right’ or ‘wrong’ time to start puberty! </a:t>
            </a:r>
          </a:p>
        </p:txBody>
      </p:sp>
      <p:grpSp>
        <p:nvGrpSpPr>
          <p:cNvPr id="9" name="Group 8"/>
          <p:cNvGrpSpPr/>
          <p:nvPr/>
        </p:nvGrpSpPr>
        <p:grpSpPr>
          <a:xfrm>
            <a:off x="5148064" y="1988840"/>
            <a:ext cx="3011296" cy="4260055"/>
            <a:chOff x="5120947" y="1473201"/>
            <a:chExt cx="3062196" cy="4332063"/>
          </a:xfrm>
        </p:grpSpPr>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93199" y="1473201"/>
              <a:ext cx="1189944" cy="4332063"/>
            </a:xfrm>
            <a:prstGeom prst="rect">
              <a:avLst/>
            </a:prstGeom>
          </p:spPr>
        </p:pic>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20947" y="1473201"/>
              <a:ext cx="1235315" cy="4268194"/>
            </a:xfrm>
            <a:prstGeom prst="rect">
              <a:avLst/>
            </a:prstGeom>
          </p:spPr>
        </p:pic>
      </p:grpSp>
      <p:sp>
        <p:nvSpPr>
          <p:cNvPr id="10"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979A4D5D-1E9B-4156-8827-0262E004D1E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2" name="Pentagon 11">
            <a:extLst>
              <a:ext uri="{FF2B5EF4-FFF2-40B4-BE49-F238E27FC236}">
                <a16:creationId xmlns:a16="http://schemas.microsoft.com/office/drawing/2014/main" id="{023D57AC-EFD0-446A-B123-EFDFE698C2B4}"/>
              </a:ext>
            </a:extLst>
          </p:cNvPr>
          <p:cNvSpPr/>
          <p:nvPr/>
        </p:nvSpPr>
        <p:spPr>
          <a:xfrm>
            <a:off x="467545" y="5418503"/>
            <a:ext cx="3600399" cy="50405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b="1" dirty="0"/>
              <a:t>Do you have any questions?</a:t>
            </a:r>
          </a:p>
        </p:txBody>
      </p:sp>
    </p:spTree>
    <p:extLst>
      <p:ext uri="{BB962C8B-B14F-4D97-AF65-F5344CB8AC3E}">
        <p14:creationId xmlns:p14="http://schemas.microsoft.com/office/powerpoint/2010/main" val="3631590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Effect transition="in" filter="fade">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05318"/>
            <a:ext cx="8219258" cy="994306"/>
          </a:xfrm>
        </p:spPr>
        <p:txBody>
          <a:bodyPr/>
          <a:lstStyle/>
          <a:p>
            <a:r>
              <a:rPr lang="en-GB" sz="3800" dirty="0"/>
              <a:t>Looking After Our </a:t>
            </a:r>
            <a:br>
              <a:rPr lang="en-GB" sz="3800" dirty="0"/>
            </a:br>
            <a:r>
              <a:rPr lang="en-GB" sz="3800" dirty="0"/>
              <a:t>Changing Bodies</a:t>
            </a:r>
          </a:p>
        </p:txBody>
      </p:sp>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0" name="TextBox 9"/>
          <p:cNvSpPr txBox="1"/>
          <p:nvPr/>
        </p:nvSpPr>
        <p:spPr>
          <a:xfrm>
            <a:off x="755650" y="1770878"/>
            <a:ext cx="7632700" cy="923330"/>
          </a:xfrm>
          <a:prstGeom prst="rect">
            <a:avLst/>
          </a:prstGeom>
          <a:noFill/>
        </p:spPr>
        <p:txBody>
          <a:bodyPr wrap="square" rtlCol="0">
            <a:spAutoFit/>
          </a:bodyPr>
          <a:lstStyle/>
          <a:p>
            <a:pPr algn="ctr"/>
            <a:r>
              <a:rPr lang="en-GB" dirty="0"/>
              <a:t>Thinking about all of the changes peoples’ bodies go through during puberty, work in a small group to think of ways that young people can look after their bodies as they are changing. </a:t>
            </a:r>
          </a:p>
        </p:txBody>
      </p:sp>
      <p:pic>
        <p:nvPicPr>
          <p:cNvPr id="6"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184" y="2780928"/>
            <a:ext cx="6248363" cy="3616922"/>
          </a:xfrm>
          <a:prstGeom prst="rect">
            <a:avLst/>
          </a:prstGeom>
        </p:spPr>
      </p:pic>
    </p:spTree>
    <p:extLst>
      <p:ext uri="{BB962C8B-B14F-4D97-AF65-F5344CB8AC3E}">
        <p14:creationId xmlns:p14="http://schemas.microsoft.com/office/powerpoint/2010/main" val="1347916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03770"/>
            <a:ext cx="8219258" cy="994306"/>
          </a:xfrm>
        </p:spPr>
        <p:txBody>
          <a:bodyPr/>
          <a:lstStyle/>
          <a:p>
            <a:r>
              <a:rPr lang="en-GB" sz="3800" dirty="0"/>
              <a:t>Looking After Our </a:t>
            </a:r>
            <a:br>
              <a:rPr lang="en-GB" sz="3800" dirty="0"/>
            </a:br>
            <a:r>
              <a:rPr lang="en-GB" sz="3800" dirty="0"/>
              <a:t>Changing Bodies</a:t>
            </a:r>
          </a:p>
        </p:txBody>
      </p:sp>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0" name="TextBox 9"/>
          <p:cNvSpPr txBox="1"/>
          <p:nvPr/>
        </p:nvSpPr>
        <p:spPr>
          <a:xfrm>
            <a:off x="755650" y="1656107"/>
            <a:ext cx="7632700" cy="646331"/>
          </a:xfrm>
          <a:prstGeom prst="rect">
            <a:avLst/>
          </a:prstGeom>
          <a:noFill/>
        </p:spPr>
        <p:txBody>
          <a:bodyPr wrap="square" rtlCol="0">
            <a:spAutoFit/>
          </a:bodyPr>
          <a:lstStyle/>
          <a:p>
            <a:pPr algn="ctr"/>
            <a:r>
              <a:rPr lang="en-GB" dirty="0"/>
              <a:t>What ways did you think of for young people to look after their bodies during puberty? </a:t>
            </a:r>
          </a:p>
        </p:txBody>
      </p:sp>
      <p:sp>
        <p:nvSpPr>
          <p:cNvPr id="11" name="Rectangle 10"/>
          <p:cNvSpPr/>
          <p:nvPr/>
        </p:nvSpPr>
        <p:spPr>
          <a:xfrm>
            <a:off x="990454" y="3096609"/>
            <a:ext cx="3744416" cy="462135"/>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Chat to friends about the changes!</a:t>
            </a:r>
          </a:p>
        </p:txBody>
      </p:sp>
      <p:sp>
        <p:nvSpPr>
          <p:cNvPr id="13" name="Rectangle 12"/>
          <p:cNvSpPr/>
          <p:nvPr/>
        </p:nvSpPr>
        <p:spPr>
          <a:xfrm>
            <a:off x="4858181" y="3096609"/>
            <a:ext cx="3312296" cy="462135"/>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Wear comfortable underwear!</a:t>
            </a:r>
          </a:p>
        </p:txBody>
      </p:sp>
      <p:sp>
        <p:nvSpPr>
          <p:cNvPr id="12" name="Rectangle 11"/>
          <p:cNvSpPr/>
          <p:nvPr/>
        </p:nvSpPr>
        <p:spPr>
          <a:xfrm>
            <a:off x="2666618" y="4395050"/>
            <a:ext cx="1512168" cy="462135"/>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Be prepared!</a:t>
            </a:r>
          </a:p>
        </p:txBody>
      </p:sp>
      <p:sp>
        <p:nvSpPr>
          <p:cNvPr id="14" name="Rectangle 13"/>
          <p:cNvSpPr/>
          <p:nvPr/>
        </p:nvSpPr>
        <p:spPr>
          <a:xfrm>
            <a:off x="4292368" y="4395050"/>
            <a:ext cx="2232248" cy="46213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Get lots of exercise!</a:t>
            </a:r>
          </a:p>
        </p:txBody>
      </p:sp>
      <p:sp>
        <p:nvSpPr>
          <p:cNvPr id="6" name="Rectangle 5"/>
          <p:cNvSpPr/>
          <p:nvPr/>
        </p:nvSpPr>
        <p:spPr>
          <a:xfrm>
            <a:off x="2973947" y="2450035"/>
            <a:ext cx="1656111" cy="46213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Eat healthily!</a:t>
            </a:r>
          </a:p>
        </p:txBody>
      </p:sp>
      <p:sp>
        <p:nvSpPr>
          <p:cNvPr id="8" name="Rectangle 7"/>
          <p:cNvSpPr/>
          <p:nvPr/>
        </p:nvSpPr>
        <p:spPr>
          <a:xfrm>
            <a:off x="4760270" y="2450035"/>
            <a:ext cx="1656111" cy="46213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Wash often!</a:t>
            </a:r>
          </a:p>
        </p:txBody>
      </p:sp>
      <p:sp>
        <p:nvSpPr>
          <p:cNvPr id="7" name="Rectangle 6"/>
          <p:cNvSpPr/>
          <p:nvPr/>
        </p:nvSpPr>
        <p:spPr>
          <a:xfrm>
            <a:off x="1187624" y="2443908"/>
            <a:ext cx="1656111" cy="462135"/>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Wash well!</a:t>
            </a:r>
          </a:p>
        </p:txBody>
      </p:sp>
      <p:sp>
        <p:nvSpPr>
          <p:cNvPr id="15" name="Rectangle 14"/>
          <p:cNvSpPr/>
          <p:nvPr/>
        </p:nvSpPr>
        <p:spPr>
          <a:xfrm>
            <a:off x="6546592" y="2443908"/>
            <a:ext cx="1841757" cy="462135"/>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Ask for advice!</a:t>
            </a:r>
          </a:p>
        </p:txBody>
      </p:sp>
      <p:sp>
        <p:nvSpPr>
          <p:cNvPr id="9" name="Rectangle 8"/>
          <p:cNvSpPr/>
          <p:nvPr/>
        </p:nvSpPr>
        <p:spPr>
          <a:xfrm>
            <a:off x="5487410" y="3749220"/>
            <a:ext cx="2232248" cy="462135"/>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Get plenty of sleep!</a:t>
            </a:r>
          </a:p>
        </p:txBody>
      </p:sp>
      <p:sp>
        <p:nvSpPr>
          <p:cNvPr id="16" name="Rectangle 15"/>
          <p:cNvSpPr/>
          <p:nvPr/>
        </p:nvSpPr>
        <p:spPr>
          <a:xfrm>
            <a:off x="1403648" y="3749220"/>
            <a:ext cx="2052193" cy="46213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Leave spots alone!</a:t>
            </a:r>
          </a:p>
        </p:txBody>
      </p:sp>
      <p:sp>
        <p:nvSpPr>
          <p:cNvPr id="17" name="Rectangle 16"/>
          <p:cNvSpPr/>
          <p:nvPr/>
        </p:nvSpPr>
        <p:spPr>
          <a:xfrm>
            <a:off x="3606361" y="3752854"/>
            <a:ext cx="1765377" cy="457757"/>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Use deodorant!</a:t>
            </a:r>
          </a:p>
        </p:txBody>
      </p:sp>
      <p:pic>
        <p:nvPicPr>
          <p:cNvPr id="32" name="Picture 3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38199" y="4401831"/>
            <a:ext cx="1310098" cy="2592693"/>
          </a:xfrm>
          <a:prstGeom prst="rect">
            <a:avLst/>
          </a:prstGeom>
        </p:spPr>
      </p:pic>
      <p:pic>
        <p:nvPicPr>
          <p:cNvPr id="33" name="Picture 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75184" y="4401831"/>
            <a:ext cx="1257029" cy="2592694"/>
          </a:xfrm>
          <a:prstGeom prst="rect">
            <a:avLst/>
          </a:prstGeom>
        </p:spPr>
      </p:pic>
      <p:pic>
        <p:nvPicPr>
          <p:cNvPr id="23" name="Group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2185144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par>
                                <p:cTn id="12" presetID="10" presetClass="entr" presetSubtype="0" fill="hold" nodeType="with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500"/>
                                        <p:tgtEl>
                                          <p:spTgt spid="15"/>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fade">
                                      <p:cBhvr>
                                        <p:cTn id="64" dur="500"/>
                                        <p:tgtEl>
                                          <p:spTgt spid="8"/>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3" grpId="0" animBg="1"/>
      <p:bldP spid="12" grpId="0" animBg="1"/>
      <p:bldP spid="14" grpId="0" animBg="1"/>
      <p:bldP spid="6" grpId="0" animBg="1"/>
      <p:bldP spid="8" grpId="0" animBg="1"/>
      <p:bldP spid="7" grpId="0" animBg="1"/>
      <p:bldP spid="15" grpId="0" animBg="1"/>
      <p:bldP spid="9" grpId="0" animBg="1"/>
      <p:bldP spid="16" grpId="0"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17494"/>
            <a:ext cx="8219258" cy="994306"/>
          </a:xfrm>
        </p:spPr>
        <p:txBody>
          <a:bodyPr/>
          <a:lstStyle/>
          <a:p>
            <a:r>
              <a:rPr lang="en-GB" sz="3800" dirty="0"/>
              <a:t>Looking After Our </a:t>
            </a:r>
            <a:br>
              <a:rPr lang="en-GB" sz="3800" dirty="0"/>
            </a:br>
            <a:r>
              <a:rPr lang="en-GB" sz="3800" dirty="0"/>
              <a:t>Changing Bodies</a:t>
            </a:r>
          </a:p>
        </p:txBody>
      </p:sp>
      <p:sp>
        <p:nvSpPr>
          <p:cNvPr id="5" name="Rectangle 4">
            <a:extLst>
              <a:ext uri="{FF2B5EF4-FFF2-40B4-BE49-F238E27FC236}">
                <a16:creationId xmlns:a16="http://schemas.microsoft.com/office/drawing/2014/main" id="{F4075CB4-F286-49DB-A3FE-C9CEA5B5E214}"/>
              </a:ext>
            </a:extLst>
          </p:cNvPr>
          <p:cNvSpPr/>
          <p:nvPr/>
        </p:nvSpPr>
        <p:spPr>
          <a:xfrm>
            <a:off x="467543" y="3427260"/>
            <a:ext cx="8208914" cy="1673184"/>
          </a:xfrm>
          <a:prstGeom prst="rect">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0" name="TextBox 9"/>
          <p:cNvSpPr txBox="1"/>
          <p:nvPr/>
        </p:nvSpPr>
        <p:spPr>
          <a:xfrm>
            <a:off x="755650" y="1844824"/>
            <a:ext cx="7632700" cy="646331"/>
          </a:xfrm>
          <a:prstGeom prst="rect">
            <a:avLst/>
          </a:prstGeom>
          <a:noFill/>
        </p:spPr>
        <p:txBody>
          <a:bodyPr wrap="square" rtlCol="0">
            <a:spAutoFit/>
          </a:bodyPr>
          <a:lstStyle/>
          <a:p>
            <a:pPr algn="ctr"/>
            <a:r>
              <a:rPr lang="en-GB" dirty="0"/>
              <a:t>Your body – before it changes, during puberty and after it has changed – is </a:t>
            </a:r>
            <a:r>
              <a:rPr lang="en-GB" b="1" dirty="0"/>
              <a:t>YOUR</a:t>
            </a:r>
            <a:r>
              <a:rPr lang="en-GB" dirty="0"/>
              <a:t> body.</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98240" y="3284984"/>
            <a:ext cx="4094240" cy="3280107"/>
          </a:xfrm>
          <a:prstGeom prst="rect">
            <a:avLst/>
          </a:prstGeom>
        </p:spPr>
      </p:pic>
      <p:sp>
        <p:nvSpPr>
          <p:cNvPr id="4" name="Rectangle: Diagonal Corners Snipped 3">
            <a:extLst>
              <a:ext uri="{FF2B5EF4-FFF2-40B4-BE49-F238E27FC236}">
                <a16:creationId xmlns:a16="http://schemas.microsoft.com/office/drawing/2014/main" id="{83596840-EBB4-465D-8F93-768F87B589D9}"/>
              </a:ext>
            </a:extLst>
          </p:cNvPr>
          <p:cNvSpPr/>
          <p:nvPr/>
        </p:nvSpPr>
        <p:spPr>
          <a:xfrm>
            <a:off x="1310171" y="5283083"/>
            <a:ext cx="2861466" cy="957423"/>
          </a:xfrm>
          <a:prstGeom prst="snip2Diag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Take care of your body and stay safe.</a:t>
            </a:r>
          </a:p>
        </p:txBody>
      </p:sp>
      <p:sp>
        <p:nvSpPr>
          <p:cNvPr id="8" name="TextBox 7">
            <a:extLst>
              <a:ext uri="{FF2B5EF4-FFF2-40B4-BE49-F238E27FC236}">
                <a16:creationId xmlns:a16="http://schemas.microsoft.com/office/drawing/2014/main" id="{B010D522-FE0B-4D6B-80D8-D7A545F459AF}"/>
              </a:ext>
            </a:extLst>
          </p:cNvPr>
          <p:cNvSpPr txBox="1"/>
          <p:nvPr/>
        </p:nvSpPr>
        <p:spPr>
          <a:xfrm>
            <a:off x="683568" y="3535848"/>
            <a:ext cx="5040560" cy="1477328"/>
          </a:xfrm>
          <a:prstGeom prst="rect">
            <a:avLst/>
          </a:prstGeom>
          <a:noFill/>
        </p:spPr>
        <p:txBody>
          <a:bodyPr wrap="square" rtlCol="0">
            <a:spAutoFit/>
          </a:bodyPr>
          <a:lstStyle/>
          <a:p>
            <a:r>
              <a:rPr lang="en-GB" dirty="0">
                <a:solidFill>
                  <a:schemeClr val="bg1"/>
                </a:solidFill>
              </a:rPr>
              <a:t>If you ever have any concerns about someone wanting to do something to your body, you should report it to an adult you trust. They could advise you and get the help and support you need.</a:t>
            </a:r>
          </a:p>
        </p:txBody>
      </p:sp>
      <p:sp>
        <p:nvSpPr>
          <p:cNvPr id="9" name="TextBox 8">
            <a:extLst>
              <a:ext uri="{FF2B5EF4-FFF2-40B4-BE49-F238E27FC236}">
                <a16:creationId xmlns:a16="http://schemas.microsoft.com/office/drawing/2014/main" id="{3CD00BB5-D877-46B9-A822-40F0CF2D338F}"/>
              </a:ext>
            </a:extLst>
          </p:cNvPr>
          <p:cNvSpPr txBox="1"/>
          <p:nvPr/>
        </p:nvSpPr>
        <p:spPr>
          <a:xfrm>
            <a:off x="755576" y="2564904"/>
            <a:ext cx="7632700" cy="646331"/>
          </a:xfrm>
          <a:prstGeom prst="rect">
            <a:avLst/>
          </a:prstGeom>
          <a:noFill/>
        </p:spPr>
        <p:txBody>
          <a:bodyPr wrap="square" rtlCol="0">
            <a:spAutoFit/>
          </a:bodyPr>
          <a:lstStyle/>
          <a:p>
            <a:pPr algn="ctr"/>
            <a:r>
              <a:rPr lang="en-GB" dirty="0"/>
              <a:t>You have the right to protect yourself against any inappropriate or unwanted contact. Others should respect you and your body.</a:t>
            </a:r>
          </a:p>
        </p:txBody>
      </p:sp>
      <p:pic>
        <p:nvPicPr>
          <p:cNvPr id="7" name="Group Work">
            <a:extLst>
              <a:ext uri="{FF2B5EF4-FFF2-40B4-BE49-F238E27FC236}">
                <a16:creationId xmlns:a16="http://schemas.microsoft.com/office/drawing/2014/main" id="{441A02A9-7E1B-4900-8BF6-524B9A2C0D6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547663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right)">
                                      <p:cBhvr>
                                        <p:cTn id="21" dur="500"/>
                                        <p:tgtEl>
                                          <p:spTgt spid="5"/>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Effect transition="in" filter="fade">
                                      <p:cBhvr>
                                        <p:cTn id="25" dur="500"/>
                                        <p:tgtEl>
                                          <p:spTgt spid="8">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Effect transition="in" filter="fade">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4"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Advice and Support</a:t>
            </a:r>
          </a:p>
        </p:txBody>
      </p:sp>
      <p:sp>
        <p:nvSpPr>
          <p:cNvPr id="3" name="TextBox 2"/>
          <p:cNvSpPr txBox="1"/>
          <p:nvPr/>
        </p:nvSpPr>
        <p:spPr>
          <a:xfrm>
            <a:off x="755650" y="1425276"/>
            <a:ext cx="7632700" cy="1200329"/>
          </a:xfrm>
          <a:prstGeom prst="rect">
            <a:avLst/>
          </a:prstGeom>
          <a:noFill/>
        </p:spPr>
        <p:txBody>
          <a:bodyPr wrap="square" rtlCol="0">
            <a:spAutoFit/>
          </a:bodyPr>
          <a:lstStyle/>
          <a:p>
            <a:pPr algn="ctr"/>
            <a:r>
              <a:rPr lang="en-GB" dirty="0"/>
              <a:t>There might be times, as your body changes, when you have questions you’d like to ask. You might want to talk about the physical or emotional changes you are going through and you might want some advice and support. </a:t>
            </a:r>
          </a:p>
        </p:txBody>
      </p:sp>
      <p:sp>
        <p:nvSpPr>
          <p:cNvPr id="8" name="Oval 7"/>
          <p:cNvSpPr/>
          <p:nvPr/>
        </p:nvSpPr>
        <p:spPr>
          <a:xfrm>
            <a:off x="4644008" y="3068960"/>
            <a:ext cx="2651977" cy="2651977"/>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Who might you be able to speak to for advice and support if you need it?</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2660213"/>
            <a:ext cx="4053594" cy="4198996"/>
          </a:xfrm>
          <a:prstGeom prst="rect">
            <a:avLst/>
          </a:prstGeom>
        </p:spPr>
      </p:pic>
      <p:pic>
        <p:nvPicPr>
          <p:cNvPr id="9" name="Talking Partne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10" name="Pentagon 3">
            <a:extLst>
              <a:ext uri="{FF2B5EF4-FFF2-40B4-BE49-F238E27FC236}">
                <a16:creationId xmlns:a16="http://schemas.microsoft.com/office/drawing/2014/main" id="{A3AA5A96-6AF8-4FD1-9436-6C293B47F45C}"/>
              </a:ext>
            </a:extLst>
          </p:cNvPr>
          <p:cNvSpPr/>
          <p:nvPr/>
        </p:nvSpPr>
        <p:spPr>
          <a:xfrm>
            <a:off x="467544" y="1658667"/>
            <a:ext cx="6817798" cy="51597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You might have people in your family that you could talk to. </a:t>
            </a:r>
          </a:p>
        </p:txBody>
      </p:sp>
      <p:pic>
        <p:nvPicPr>
          <p:cNvPr id="11" name="Picture 10" descr="A person wearing a costume&#10;&#10;Description automatically generated">
            <a:extLst>
              <a:ext uri="{FF2B5EF4-FFF2-40B4-BE49-F238E27FC236}">
                <a16:creationId xmlns:a16="http://schemas.microsoft.com/office/drawing/2014/main" id="{612CE7C1-389F-4010-9E11-CBEABB35C4A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932041" y="2419582"/>
            <a:ext cx="4211960" cy="4438418"/>
          </a:xfrm>
          <a:prstGeom prst="rect">
            <a:avLst/>
          </a:prstGeom>
        </p:spPr>
      </p:pic>
      <p:sp>
        <p:nvSpPr>
          <p:cNvPr id="12" name="Pentagon 3">
            <a:extLst>
              <a:ext uri="{FF2B5EF4-FFF2-40B4-BE49-F238E27FC236}">
                <a16:creationId xmlns:a16="http://schemas.microsoft.com/office/drawing/2014/main" id="{F122DEFF-C1FD-474F-992A-130EB894AC0C}"/>
              </a:ext>
            </a:extLst>
          </p:cNvPr>
          <p:cNvSpPr/>
          <p:nvPr/>
        </p:nvSpPr>
        <p:spPr>
          <a:xfrm>
            <a:off x="467544" y="1658667"/>
            <a:ext cx="4464496" cy="51597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You could speak to an adult at school.</a:t>
            </a:r>
          </a:p>
        </p:txBody>
      </p:sp>
      <p:pic>
        <p:nvPicPr>
          <p:cNvPr id="13" name="Picture 12">
            <a:extLst>
              <a:ext uri="{FF2B5EF4-FFF2-40B4-BE49-F238E27FC236}">
                <a16:creationId xmlns:a16="http://schemas.microsoft.com/office/drawing/2014/main" id="{36A4FB6E-AF03-4DA3-8DFB-E30668ED434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29077" y="2342826"/>
            <a:ext cx="2669490" cy="4515174"/>
          </a:xfrm>
          <a:prstGeom prst="rect">
            <a:avLst/>
          </a:prstGeom>
        </p:spPr>
      </p:pic>
      <p:sp>
        <p:nvSpPr>
          <p:cNvPr id="14" name="Pentagon 3">
            <a:extLst>
              <a:ext uri="{FF2B5EF4-FFF2-40B4-BE49-F238E27FC236}">
                <a16:creationId xmlns:a16="http://schemas.microsoft.com/office/drawing/2014/main" id="{46EA99EB-29E0-469D-B0B3-9007DADE1582}"/>
              </a:ext>
            </a:extLst>
          </p:cNvPr>
          <p:cNvSpPr/>
          <p:nvPr/>
        </p:nvSpPr>
        <p:spPr>
          <a:xfrm>
            <a:off x="467544" y="1658667"/>
            <a:ext cx="6506887" cy="51597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You could speak to a nurse or doctor about some concerns.</a:t>
            </a:r>
          </a:p>
        </p:txBody>
      </p:sp>
      <p:pic>
        <p:nvPicPr>
          <p:cNvPr id="15" name="Picture 14">
            <a:extLst>
              <a:ext uri="{FF2B5EF4-FFF2-40B4-BE49-F238E27FC236}">
                <a16:creationId xmlns:a16="http://schemas.microsoft.com/office/drawing/2014/main" id="{0999AF92-27B7-4A22-A255-39D098D79A3D}"/>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871966" y="2444391"/>
            <a:ext cx="4015706" cy="4413609"/>
          </a:xfrm>
          <a:prstGeom prst="rect">
            <a:avLst/>
          </a:prstGeom>
        </p:spPr>
      </p:pic>
      <p:sp>
        <p:nvSpPr>
          <p:cNvPr id="16" name="Pentagon 3">
            <a:extLst>
              <a:ext uri="{FF2B5EF4-FFF2-40B4-BE49-F238E27FC236}">
                <a16:creationId xmlns:a16="http://schemas.microsoft.com/office/drawing/2014/main" id="{4FCBCDB6-5261-45A7-87C8-8971AC56FEAD}"/>
              </a:ext>
            </a:extLst>
          </p:cNvPr>
          <p:cNvSpPr/>
          <p:nvPr/>
        </p:nvSpPr>
        <p:spPr>
          <a:xfrm>
            <a:off x="467544" y="1556439"/>
            <a:ext cx="7659015" cy="720433"/>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There are also trustworthy websites and useful books available to provide accurate information.</a:t>
            </a:r>
          </a:p>
        </p:txBody>
      </p:sp>
      <p:pic>
        <p:nvPicPr>
          <p:cNvPr id="17" name="Picture 16">
            <a:extLst>
              <a:ext uri="{FF2B5EF4-FFF2-40B4-BE49-F238E27FC236}">
                <a16:creationId xmlns:a16="http://schemas.microsoft.com/office/drawing/2014/main" id="{9A72D90D-78C7-4B3C-A398-DEF0C16DA19F}"/>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4113668" y="2818420"/>
            <a:ext cx="4402739" cy="3211484"/>
          </a:xfrm>
          <a:prstGeom prst="rect">
            <a:avLst/>
          </a:prstGeom>
        </p:spPr>
      </p:pic>
    </p:spTree>
    <p:extLst>
      <p:ext uri="{BB962C8B-B14F-4D97-AF65-F5344CB8AC3E}">
        <p14:creationId xmlns:p14="http://schemas.microsoft.com/office/powerpoint/2010/main" val="1888588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
                                            <p:txEl>
                                              <p:pRg st="0" end="0"/>
                                            </p:txEl>
                                          </p:spTgt>
                                        </p:tgtEl>
                                      </p:cBhvr>
                                    </p:animEffect>
                                    <p:set>
                                      <p:cBhvr>
                                        <p:cTn id="22" dur="1" fill="hold">
                                          <p:stCondLst>
                                            <p:cond delay="499"/>
                                          </p:stCondLst>
                                        </p:cTn>
                                        <p:tgtEl>
                                          <p:spTgt spid="3">
                                            <p:txEl>
                                              <p:pRg st="0" end="0"/>
                                            </p:txEl>
                                          </p:spTgt>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par>
                                <p:cTn id="30" presetID="10"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11"/>
                                        </p:tgtEl>
                                      </p:cBhvr>
                                    </p:animEffect>
                                    <p:set>
                                      <p:cBhvr>
                                        <p:cTn id="40" dur="1" fill="hold">
                                          <p:stCondLst>
                                            <p:cond delay="499"/>
                                          </p:stCondLst>
                                        </p:cTn>
                                        <p:tgtEl>
                                          <p:spTgt spid="11"/>
                                        </p:tgtEl>
                                        <p:attrNameLst>
                                          <p:attrName>style.visibility</p:attrName>
                                        </p:attrNameLst>
                                      </p:cBhvr>
                                      <p:to>
                                        <p:strVal val="hidden"/>
                                      </p:to>
                                    </p:set>
                                  </p:childTnLst>
                                </p:cTn>
                              </p:par>
                            </p:childTnLst>
                          </p:cTn>
                        </p:par>
                        <p:par>
                          <p:cTn id="41" fill="hold">
                            <p:stCondLst>
                              <p:cond delay="500"/>
                            </p:stCondLst>
                            <p:childTnLst>
                              <p:par>
                                <p:cTn id="42" presetID="2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500"/>
                                        <p:tgtEl>
                                          <p:spTgt spid="12"/>
                                        </p:tgtEl>
                                      </p:cBhvr>
                                    </p:animEffect>
                                  </p:childTnLst>
                                </p:cTn>
                              </p:par>
                              <p:par>
                                <p:cTn id="45" presetID="10" presetClass="entr" presetSubtype="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1" nodeType="click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10" presetClass="exit" presetSubtype="0" fill="hold" nodeType="withEffect">
                                  <p:stCondLst>
                                    <p:cond delay="0"/>
                                  </p:stCondLst>
                                  <p:childTnLst>
                                    <p:animEffect transition="out" filter="fade">
                                      <p:cBhvr>
                                        <p:cTn id="54" dur="500"/>
                                        <p:tgtEl>
                                          <p:spTgt spid="13"/>
                                        </p:tgtEl>
                                      </p:cBhvr>
                                    </p:animEffect>
                                    <p:set>
                                      <p:cBhvr>
                                        <p:cTn id="55" dur="1" fill="hold">
                                          <p:stCondLst>
                                            <p:cond delay="499"/>
                                          </p:stCondLst>
                                        </p:cTn>
                                        <p:tgtEl>
                                          <p:spTgt spid="13"/>
                                        </p:tgtEl>
                                        <p:attrNameLst>
                                          <p:attrName>style.visibility</p:attrName>
                                        </p:attrNameLst>
                                      </p:cBhvr>
                                      <p:to>
                                        <p:strVal val="hidden"/>
                                      </p:to>
                                    </p:set>
                                  </p:childTnLst>
                                </p:cTn>
                              </p:par>
                            </p:childTnLst>
                          </p:cTn>
                        </p:par>
                        <p:par>
                          <p:cTn id="56" fill="hold">
                            <p:stCondLst>
                              <p:cond delay="50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10" presetClass="entr" presetSubtype="0"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xit" presetSubtype="0" fill="hold" grpId="1" nodeType="clickEffect">
                                  <p:stCondLst>
                                    <p:cond delay="0"/>
                                  </p:stCondLst>
                                  <p:childTnLst>
                                    <p:animEffect transition="out" filter="fade">
                                      <p:cBhvr>
                                        <p:cTn id="66" dur="500"/>
                                        <p:tgtEl>
                                          <p:spTgt spid="14"/>
                                        </p:tgtEl>
                                      </p:cBhvr>
                                    </p:animEffect>
                                    <p:set>
                                      <p:cBhvr>
                                        <p:cTn id="67" dur="1" fill="hold">
                                          <p:stCondLst>
                                            <p:cond delay="499"/>
                                          </p:stCondLst>
                                        </p:cTn>
                                        <p:tgtEl>
                                          <p:spTgt spid="14"/>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15"/>
                                        </p:tgtEl>
                                      </p:cBhvr>
                                    </p:animEffect>
                                    <p:set>
                                      <p:cBhvr>
                                        <p:cTn id="70" dur="1" fill="hold">
                                          <p:stCondLst>
                                            <p:cond delay="499"/>
                                          </p:stCondLst>
                                        </p:cTn>
                                        <p:tgtEl>
                                          <p:spTgt spid="15"/>
                                        </p:tgtEl>
                                        <p:attrNameLst>
                                          <p:attrName>style.visibility</p:attrName>
                                        </p:attrNameLst>
                                      </p:cBhvr>
                                      <p:to>
                                        <p:strVal val="hidden"/>
                                      </p:to>
                                    </p:set>
                                  </p:childTnLst>
                                </p:cTn>
                              </p:par>
                            </p:childTnLst>
                          </p:cTn>
                        </p:par>
                        <p:par>
                          <p:cTn id="71" fill="hold">
                            <p:stCondLst>
                              <p:cond delay="500"/>
                            </p:stCondLst>
                            <p:childTnLst>
                              <p:par>
                                <p:cTn id="72" presetID="22" presetClass="entr" presetSubtype="8" fill="hold" grpId="0" nodeType="after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wipe(left)">
                                      <p:cBhvr>
                                        <p:cTn id="74" dur="500"/>
                                        <p:tgtEl>
                                          <p:spTgt spid="16"/>
                                        </p:tgtEl>
                                      </p:cBhvr>
                                    </p:animEffect>
                                  </p:childTnLst>
                                </p:cTn>
                              </p:par>
                              <p:par>
                                <p:cTn id="75" presetID="10" presetClass="entr" presetSubtype="0"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8" grpId="0" animBg="1"/>
      <p:bldP spid="8" grpId="1" animBg="1"/>
      <p:bldP spid="10" grpId="0" animBg="1"/>
      <p:bldP spid="10" grpId="1" animBg="1"/>
      <p:bldP spid="12" grpId="0" animBg="1"/>
      <p:bldP spid="12" grpId="1" animBg="1"/>
      <p:bldP spid="14" grpId="0" animBg="1"/>
      <p:bldP spid="14" grpId="1"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road with a building in the background&#10;&#10;Description automatically generated">
            <a:extLst>
              <a:ext uri="{FF2B5EF4-FFF2-40B4-BE49-F238E27FC236}">
                <a16:creationId xmlns:a16="http://schemas.microsoft.com/office/drawing/2014/main" id="{3D8D089B-61FC-4B64-A470-A90702CC27C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5972"/>
            <a:ext cx="9144000" cy="6466055"/>
          </a:xfrm>
          <a:prstGeom prst="rect">
            <a:avLst/>
          </a:prstGeom>
        </p:spPr>
      </p:pic>
      <p:pic>
        <p:nvPicPr>
          <p:cNvPr id="9" name="border" descr="A flat screen television&#10;&#10;Description automatically generated">
            <a:extLst>
              <a:ext uri="{FF2B5EF4-FFF2-40B4-BE49-F238E27FC236}">
                <a16:creationId xmlns:a16="http://schemas.microsoft.com/office/drawing/2014/main" id="{36108532-D6BD-4837-B80B-8769CC6D98A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Oval 4"/>
          <p:cNvSpPr/>
          <p:nvPr/>
        </p:nvSpPr>
        <p:spPr>
          <a:xfrm>
            <a:off x="2185390" y="1844824"/>
            <a:ext cx="2602634" cy="2602634"/>
          </a:xfrm>
          <a:prstGeom prst="ellipse">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are the changes that occur in boys’ and girls’ bodies during puberty?</a:t>
            </a:r>
          </a:p>
        </p:txBody>
      </p:sp>
      <p:sp>
        <p:nvSpPr>
          <p:cNvPr id="6" name="Oval 5"/>
          <p:cNvSpPr/>
          <p:nvPr/>
        </p:nvSpPr>
        <p:spPr>
          <a:xfrm>
            <a:off x="4538836" y="2640412"/>
            <a:ext cx="2592288" cy="2592288"/>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can we look after our changing bodies as we grow?</a:t>
            </a:r>
            <a:endParaRPr lang="en-GB" dirty="0">
              <a:solidFill>
                <a:srgbClr val="000000"/>
              </a:solidFill>
              <a:latin typeface="BPreplay" panose="02000503000000020004" pitchFamily="50" charset="0"/>
            </a:endParaRP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37412" y="1268760"/>
            <a:ext cx="1679747" cy="6115217"/>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15022" y="1052736"/>
            <a:ext cx="1832409" cy="6331241"/>
          </a:xfrm>
          <a:prstGeom prst="rect">
            <a:avLst/>
          </a:prstGeom>
        </p:spPr>
      </p:pic>
    </p:spTree>
    <p:extLst>
      <p:ext uri="{BB962C8B-B14F-4D97-AF65-F5344CB8AC3E}">
        <p14:creationId xmlns:p14="http://schemas.microsoft.com/office/powerpoint/2010/main" val="117502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id="{64145198-C59A-4BBF-9131-4F6A96544E22}" vid="{B60FBB3F-7382-4E60-B238-8B0411B79D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580</TotalTime>
  <Words>1500</Words>
  <Application>Microsoft Office PowerPoint</Application>
  <PresentationFormat>On-screen Show (4:3)</PresentationFormat>
  <Paragraphs>101</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BPreplay</vt:lpstr>
      <vt:lpstr>Twinkl</vt:lpstr>
      <vt:lpstr>Calibri</vt:lpstr>
      <vt:lpstr>Sassoon Infant Rg</vt:lpstr>
      <vt:lpstr>Roboto</vt:lpstr>
      <vt:lpstr>Office Theme</vt:lpstr>
      <vt:lpstr>PowerPoint Presentation</vt:lpstr>
      <vt:lpstr>PowerPoint Presentation</vt:lpstr>
      <vt:lpstr>PowerPoint Presentation</vt:lpstr>
      <vt:lpstr>Puberty</vt:lpstr>
      <vt:lpstr>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Looking After Our  Changing Bodies</vt:lpstr>
      <vt:lpstr>Looking After Our  Changing Bodies</vt:lpstr>
      <vt:lpstr>Looking After Our  Changing Bodies</vt:lpstr>
      <vt:lpstr>Advice and Support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Ridsdale</dc:creator>
  <cp:lastModifiedBy>Ryan Walker</cp:lastModifiedBy>
  <cp:revision>61</cp:revision>
  <dcterms:created xsi:type="dcterms:W3CDTF">2018-01-15T15:49:44Z</dcterms:created>
  <dcterms:modified xsi:type="dcterms:W3CDTF">2022-07-12T13:56:01Z</dcterms:modified>
</cp:coreProperties>
</file>