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3" r:id="rId3"/>
    <p:sldId id="294" r:id="rId4"/>
    <p:sldId id="295" r:id="rId5"/>
    <p:sldId id="323" r:id="rId6"/>
    <p:sldId id="326" r:id="rId7"/>
    <p:sldId id="327" r:id="rId8"/>
    <p:sldId id="328" r:id="rId9"/>
    <p:sldId id="332" r:id="rId10"/>
    <p:sldId id="330" r:id="rId11"/>
    <p:sldId id="331" r:id="rId12"/>
    <p:sldId id="308" r:id="rId13"/>
    <p:sldId id="335" r:id="rId14"/>
  </p:sldIdLst>
  <p:sldSz cx="9144000" cy="6858000" type="screen4x3"/>
  <p:notesSz cx="6858000" cy="9144000"/>
  <p:embeddedFontLst>
    <p:embeddedFont>
      <p:font typeface="Tuffy-TTF" panose="020B0603060100000000" charset="0"/>
      <p:regular r:id="rId17"/>
      <p:bold r:id="rId18"/>
      <p:italic r:id="rId19"/>
      <p:boldItalic r:id="rId20"/>
    </p:embeddedFont>
    <p:embeddedFont>
      <p:font typeface="Tuffy" panose="020B0603060100000000" charset="0"/>
      <p:regular r:id="rId21"/>
      <p:bold r:id="rId22"/>
      <p:italic r:id="rId23"/>
      <p:boldItalic r:id="rId24"/>
    </p:embeddedFont>
    <p:embeddedFont>
      <p:font typeface="BPreplay" panose="02000503000000020004" charset="0"/>
      <p:regular r:id="rId25"/>
      <p:bold r:id="rId26"/>
      <p:italic r:id="rId27"/>
      <p:boldItalic r:id="rId28"/>
    </p:embeddedFont>
    <p:embeddedFont>
      <p:font typeface="Roboto" panose="020B0604020202020204" charset="0"/>
      <p:regular r:id="rId29"/>
      <p:bold r:id="rId30"/>
      <p:italic r:id="rId31"/>
      <p:boldItalic r:id="rId32"/>
    </p:embeddedFont>
    <p:embeddedFont>
      <p:font typeface="Sassoon Infant Rg" panose="02000503030000020003" charset="0"/>
      <p:regular r:id="rId33"/>
      <p:bold r:id="rId34"/>
    </p:embeddedFont>
    <p:embeddedFont>
      <p:font typeface="Twinkl" panose="020B0604020202020204" charset="0"/>
      <p:regular r:id="rId35"/>
      <p:bold r:id="rId3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8217"/>
    <a:srgbClr val="85BD33"/>
    <a:srgbClr val="F1811A"/>
    <a:srgbClr val="0077B1"/>
    <a:srgbClr val="009386"/>
    <a:srgbClr val="47B0E4"/>
    <a:srgbClr val="25B6BB"/>
    <a:srgbClr val="B9D36E"/>
    <a:srgbClr val="DA4C9E"/>
    <a:srgbClr val="D47DB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748" autoAdjust="0"/>
    <p:restoredTop sz="94660"/>
  </p:normalViewPr>
  <p:slideViewPr>
    <p:cSldViewPr showGuides="1">
      <p:cViewPr varScale="1">
        <p:scale>
          <a:sx n="73" d="100"/>
          <a:sy n="73" d="100"/>
        </p:scale>
        <p:origin x="1410"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5.fntdata"/><Relationship Id="rId34" Type="http://schemas.openxmlformats.org/officeDocument/2006/relationships/font" Target="fonts/font1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font" Target="fonts/font17.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font" Target="fonts/font16.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font" Target="fonts/font12.fntdata"/><Relationship Id="rId36" Type="http://schemas.openxmlformats.org/officeDocument/2006/relationships/font" Target="fonts/font20.fnt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openxmlformats.org/officeDocument/2006/relationships/font" Target="fonts/font19.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12/07/2022</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12/07/2022</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hyperlink" Target="https://www.flickr.com/photos/carbonnyc/41941941202/in/photolist-26UgpTh-24AFdVj-KdjdPU-fBZMUP-25Ywnn2-GDJbyh-8dY4Tj-EGxWXx-6tsJVf-bWkZZM-zDFYL-dQaLtb-HJDi9-86xfrP-7eCusD-o7K4XC-dQ7twc-fo9eZw-dQbTmA-7ezsU5-5k5SH3-zDFY7-bW9odX-LtEhq-dQ5oiB-dQ6Aqv-couNwo-5WHKKE-dBrZMq-dQ6uqk-dQ3zsg-dBmBVP-6sW48m-7ezMFJ-h5ZomJ-7hjacs-6riVLY-dQ9JWE-zDG49-fFw2oh-dQ6RUF-5C2HGf-dQ468k-7xNkjQ-dBmAc2-htybaG-6rfeqk-9p2zc3-dQ5LBF-dQ6QUr" TargetMode="External"/><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7.png"/><Relationship Id="rId5" Type="http://schemas.openxmlformats.org/officeDocument/2006/relationships/image" Target="../media/image15.png"/><Relationship Id="rId10" Type="http://schemas.openxmlformats.org/officeDocument/2006/relationships/hyperlink" Target="https://creativecommons.org/licenses/by/2.0/" TargetMode="External"/><Relationship Id="rId4" Type="http://schemas.openxmlformats.org/officeDocument/2006/relationships/image" Target="../media/image14.png"/><Relationship Id="rId9" Type="http://schemas.openxmlformats.org/officeDocument/2006/relationships/hyperlink" Target="https://www.flickr.com/photos/carbonnyc/"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3.png"/><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pPr>
              <a:lnSpc>
                <a:spcPct val="100000"/>
              </a:lnSpc>
            </a:pPr>
            <a:r>
              <a:rPr lang="en-GB" dirty="0">
                <a:latin typeface="Twinkl" pitchFamily="50" charset="0"/>
              </a:rPr>
              <a:t>I understand what a loving relationship is and that there are many types of relationships. </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latin typeface="Twinkl" pitchFamily="50" charset="0"/>
              </a:rPr>
              <a:t>I understand the terms associated with love, relationships and </a:t>
            </a:r>
            <a:br>
              <a:rPr lang="en-GB" dirty="0">
                <a:latin typeface="Twinkl" pitchFamily="50" charset="0"/>
              </a:rPr>
            </a:br>
            <a:r>
              <a:rPr lang="en-GB" dirty="0">
                <a:latin typeface="Twinkl" pitchFamily="50" charset="0"/>
              </a:rPr>
              <a:t>sexual orientation.</a:t>
            </a:r>
          </a:p>
          <a:p>
            <a:pPr>
              <a:lnSpc>
                <a:spcPct val="100000"/>
              </a:lnSpc>
            </a:pPr>
            <a:r>
              <a:rPr lang="en-GB" dirty="0">
                <a:latin typeface="Twinkl" pitchFamily="50" charset="0"/>
              </a:rPr>
              <a:t>I appreciate that people differ in terms of sexual orientation and who they love.</a:t>
            </a:r>
          </a:p>
          <a:p>
            <a:pPr>
              <a:lnSpc>
                <a:spcPct val="100000"/>
              </a:lnSpc>
            </a:pPr>
            <a:r>
              <a:rPr lang="en-GB" dirty="0">
                <a:latin typeface="Twinkl" pitchFamily="50" charset="0"/>
              </a:rPr>
              <a:t>I can describe what makes a loving relationship. </a:t>
            </a:r>
          </a:p>
        </p:txBody>
      </p:sp>
      <p:sp>
        <p:nvSpPr>
          <p:cNvPr id="9" name="TextBox 21"/>
          <p:cNvSpPr txBox="1">
            <a:spLocks noChangeArrowheads="1"/>
          </p:cNvSpPr>
          <p:nvPr/>
        </p:nvSpPr>
        <p:spPr bwMode="auto">
          <a:xfrm>
            <a:off x="2375756" y="6247089"/>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4"/>
          <p:cNvSpPr/>
          <p:nvPr/>
        </p:nvSpPr>
        <p:spPr>
          <a:xfrm>
            <a:off x="899592" y="1124744"/>
            <a:ext cx="2603500" cy="2603500"/>
          </a:xfrm>
          <a:prstGeom prst="ellipse">
            <a:avLst/>
          </a:prstGeom>
          <a:solidFill>
            <a:srgbClr val="EF821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 loving relationship?</a:t>
            </a:r>
          </a:p>
        </p:txBody>
      </p:sp>
      <p:sp>
        <p:nvSpPr>
          <p:cNvPr id="6" name="Oval 5"/>
          <p:cNvSpPr/>
          <p:nvPr/>
        </p:nvSpPr>
        <p:spPr>
          <a:xfrm>
            <a:off x="5580112" y="1484784"/>
            <a:ext cx="2592387" cy="2592387"/>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kinds of loving relationships are there?</a:t>
            </a:r>
            <a:endParaRPr lang="en-GB" dirty="0">
              <a:solidFill>
                <a:srgbClr val="000000"/>
              </a:solidFill>
              <a:latin typeface="BPreplay" panose="02000503000000020004" pitchFamily="50"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1912392"/>
            <a:ext cx="5832475" cy="425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755650" y="5229200"/>
            <a:ext cx="7632700" cy="935509"/>
          </a:xfrm>
          <a:prstGeom prst="rect">
            <a:avLst/>
          </a:prstGeom>
          <a:solidFill>
            <a:srgbClr val="F0811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With your talk partner, create a mind map or chart of ideas with any words and phrases you think might be useful for today’s lesson. It is OK to use any vocabulary you know relating to relationships.</a:t>
            </a:r>
          </a:p>
        </p:txBody>
      </p:sp>
      <p:sp>
        <p:nvSpPr>
          <p:cNvPr id="15365" name="Title 1"/>
          <p:cNvSpPr>
            <a:spLocks noGrp="1"/>
          </p:cNvSpPr>
          <p:nvPr>
            <p:ph type="title"/>
          </p:nvPr>
        </p:nvSpPr>
        <p:spPr>
          <a:xfrm>
            <a:off x="457200" y="479425"/>
            <a:ext cx="8220075" cy="993775"/>
          </a:xfrm>
        </p:spPr>
        <p:txBody>
          <a:bodyPr/>
          <a:lstStyle/>
          <a:p>
            <a:pPr eaLnBrk="1" hangingPunct="1"/>
            <a:r>
              <a:rPr lang="en-GB" altLang="en-US" dirty="0"/>
              <a:t>Relationships</a:t>
            </a:r>
          </a:p>
        </p:txBody>
      </p:sp>
      <p:pic>
        <p:nvPicPr>
          <p:cNvPr id="15367" name="Talking Partne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ular Callout 2"/>
          <p:cNvSpPr/>
          <p:nvPr/>
        </p:nvSpPr>
        <p:spPr>
          <a:xfrm>
            <a:off x="4567237" y="1408113"/>
            <a:ext cx="2452018" cy="1457325"/>
          </a:xfrm>
          <a:prstGeom prst="wedgeRectCallout">
            <a:avLst>
              <a:gd name="adj1" fmla="val -36381"/>
              <a:gd name="adj2" fmla="val 61992"/>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t>What words and phrases come to mind when you think of the term ‘</a:t>
            </a:r>
            <a:r>
              <a:rPr lang="en-GB" dirty="0" smtClean="0"/>
              <a:t>loving relationship</a:t>
            </a:r>
            <a:r>
              <a:rPr lang="en-GB" dirty="0"/>
              <a:t>’?</a:t>
            </a:r>
          </a:p>
        </p:txBody>
      </p:sp>
      <p:sp>
        <p:nvSpPr>
          <p:cNvPr id="14" name="Rectangular Callout 13"/>
          <p:cNvSpPr/>
          <p:nvPr/>
        </p:nvSpPr>
        <p:spPr>
          <a:xfrm>
            <a:off x="5276676" y="3318656"/>
            <a:ext cx="2401887" cy="1457325"/>
          </a:xfrm>
          <a:prstGeom prst="wedgeRectCallout">
            <a:avLst>
              <a:gd name="adj1" fmla="val -65053"/>
              <a:gd name="adj2" fmla="val 44421"/>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What different types of relationships can you think of?</a:t>
            </a:r>
          </a:p>
        </p:txBody>
      </p:sp>
      <p:pic>
        <p:nvPicPr>
          <p:cNvPr id="19" name="Picture 1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20754287">
            <a:off x="1593851" y="1629293"/>
            <a:ext cx="1836737"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b="15355"/>
          <a:stretch/>
        </p:blipFill>
        <p:spPr>
          <a:xfrm>
            <a:off x="648143" y="3068960"/>
            <a:ext cx="4283968" cy="21602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500"/>
                                        <p:tgtEl>
                                          <p:spTgt spid="15"/>
                                        </p:tgtEl>
                                      </p:cBhvr>
                                    </p:animEffect>
                                  </p:childTnLst>
                                </p:cTn>
                              </p:par>
                              <p:par>
                                <p:cTn id="17" presetID="10"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16550" y="3198813"/>
            <a:ext cx="3027363" cy="311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itle 1"/>
          <p:cNvSpPr>
            <a:spLocks noGrp="1"/>
          </p:cNvSpPr>
          <p:nvPr>
            <p:ph type="title"/>
          </p:nvPr>
        </p:nvSpPr>
        <p:spPr>
          <a:xfrm>
            <a:off x="457200" y="479425"/>
            <a:ext cx="8220075" cy="993775"/>
          </a:xfrm>
        </p:spPr>
        <p:txBody>
          <a:bodyPr/>
          <a:lstStyle/>
          <a:p>
            <a:pPr eaLnBrk="1" hangingPunct="1"/>
            <a:r>
              <a:rPr lang="en-GB" altLang="en-US"/>
              <a:t>Relationships</a:t>
            </a:r>
          </a:p>
        </p:txBody>
      </p:sp>
      <p:sp>
        <p:nvSpPr>
          <p:cNvPr id="5" name="TextBox 4"/>
          <p:cNvSpPr txBox="1">
            <a:spLocks noChangeArrowheads="1"/>
          </p:cNvSpPr>
          <p:nvPr/>
        </p:nvSpPr>
        <p:spPr bwMode="auto">
          <a:xfrm>
            <a:off x="755650" y="1340768"/>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Useful vocabulary for today’s lesson…</a:t>
            </a:r>
          </a:p>
        </p:txBody>
      </p:sp>
      <p:sp>
        <p:nvSpPr>
          <p:cNvPr id="9" name="Rectangle 8"/>
          <p:cNvSpPr/>
          <p:nvPr/>
        </p:nvSpPr>
        <p:spPr>
          <a:xfrm>
            <a:off x="2269400" y="2677768"/>
            <a:ext cx="1263650" cy="461963"/>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adopted</a:t>
            </a:r>
          </a:p>
        </p:txBody>
      </p:sp>
      <p:sp>
        <p:nvSpPr>
          <p:cNvPr id="10" name="Rectangle 9"/>
          <p:cNvSpPr/>
          <p:nvPr/>
        </p:nvSpPr>
        <p:spPr>
          <a:xfrm>
            <a:off x="2499370" y="3474931"/>
            <a:ext cx="850900" cy="461963"/>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race</a:t>
            </a:r>
          </a:p>
        </p:txBody>
      </p:sp>
      <p:sp>
        <p:nvSpPr>
          <p:cNvPr id="12" name="Rectangle 11"/>
          <p:cNvSpPr/>
          <p:nvPr/>
        </p:nvSpPr>
        <p:spPr>
          <a:xfrm>
            <a:off x="755576" y="3474931"/>
            <a:ext cx="1439862" cy="461963"/>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dirty="0"/>
              <a:t>homosexual</a:t>
            </a:r>
          </a:p>
        </p:txBody>
      </p:sp>
      <p:sp>
        <p:nvSpPr>
          <p:cNvPr id="13" name="Rectangle 12"/>
          <p:cNvSpPr/>
          <p:nvPr/>
        </p:nvSpPr>
        <p:spPr>
          <a:xfrm>
            <a:off x="3654202" y="3474931"/>
            <a:ext cx="1530350" cy="461963"/>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heterosexual</a:t>
            </a:r>
          </a:p>
        </p:txBody>
      </p:sp>
      <p:sp>
        <p:nvSpPr>
          <p:cNvPr id="15" name="Rectangle 14"/>
          <p:cNvSpPr/>
          <p:nvPr/>
        </p:nvSpPr>
        <p:spPr>
          <a:xfrm>
            <a:off x="3927388" y="1838773"/>
            <a:ext cx="1062037" cy="461963"/>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gay</a:t>
            </a:r>
          </a:p>
        </p:txBody>
      </p:sp>
      <p:sp>
        <p:nvSpPr>
          <p:cNvPr id="16" name="Rectangle 15"/>
          <p:cNvSpPr/>
          <p:nvPr/>
        </p:nvSpPr>
        <p:spPr>
          <a:xfrm>
            <a:off x="5425187" y="1838773"/>
            <a:ext cx="1303338" cy="461963"/>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same-sex</a:t>
            </a:r>
          </a:p>
        </p:txBody>
      </p:sp>
      <p:sp>
        <p:nvSpPr>
          <p:cNvPr id="17" name="Rectangle 16"/>
          <p:cNvSpPr/>
          <p:nvPr/>
        </p:nvSpPr>
        <p:spPr>
          <a:xfrm>
            <a:off x="755576" y="1838773"/>
            <a:ext cx="1143000" cy="461963"/>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lesbian</a:t>
            </a:r>
          </a:p>
        </p:txBody>
      </p:sp>
      <p:sp>
        <p:nvSpPr>
          <p:cNvPr id="18" name="Rectangle 17"/>
          <p:cNvSpPr/>
          <p:nvPr/>
        </p:nvSpPr>
        <p:spPr>
          <a:xfrm>
            <a:off x="4229644" y="5631333"/>
            <a:ext cx="1008062" cy="461962"/>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parent</a:t>
            </a:r>
          </a:p>
        </p:txBody>
      </p:sp>
      <p:sp>
        <p:nvSpPr>
          <p:cNvPr id="19" name="Rectangle 18"/>
          <p:cNvSpPr/>
          <p:nvPr/>
        </p:nvSpPr>
        <p:spPr>
          <a:xfrm>
            <a:off x="2452886" y="4882457"/>
            <a:ext cx="1146175" cy="461963"/>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disabled</a:t>
            </a:r>
          </a:p>
        </p:txBody>
      </p:sp>
      <p:sp>
        <p:nvSpPr>
          <p:cNvPr id="20" name="Rectangle 19"/>
          <p:cNvSpPr/>
          <p:nvPr/>
        </p:nvSpPr>
        <p:spPr>
          <a:xfrm>
            <a:off x="3889586" y="2677768"/>
            <a:ext cx="769938" cy="461963"/>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age</a:t>
            </a:r>
          </a:p>
        </p:txBody>
      </p:sp>
      <p:sp>
        <p:nvSpPr>
          <p:cNvPr id="21" name="Rectangle 20"/>
          <p:cNvSpPr/>
          <p:nvPr/>
        </p:nvSpPr>
        <p:spPr>
          <a:xfrm>
            <a:off x="5016060" y="2680149"/>
            <a:ext cx="1123950" cy="457200"/>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religion</a:t>
            </a:r>
          </a:p>
        </p:txBody>
      </p:sp>
      <p:sp>
        <p:nvSpPr>
          <p:cNvPr id="22" name="Rectangle 21"/>
          <p:cNvSpPr/>
          <p:nvPr/>
        </p:nvSpPr>
        <p:spPr>
          <a:xfrm>
            <a:off x="4122738" y="4882457"/>
            <a:ext cx="1008062" cy="461963"/>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love</a:t>
            </a:r>
          </a:p>
        </p:txBody>
      </p:sp>
      <p:sp>
        <p:nvSpPr>
          <p:cNvPr id="23" name="Rectangle 22"/>
          <p:cNvSpPr/>
          <p:nvPr/>
        </p:nvSpPr>
        <p:spPr>
          <a:xfrm>
            <a:off x="755576" y="4882457"/>
            <a:ext cx="1157288" cy="461963"/>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siblings</a:t>
            </a:r>
          </a:p>
        </p:txBody>
      </p:sp>
      <p:pic>
        <p:nvPicPr>
          <p:cNvPr id="16402"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tangle 23">
            <a:extLst>
              <a:ext uri="{FF2B5EF4-FFF2-40B4-BE49-F238E27FC236}">
                <a16:creationId xmlns:a16="http://schemas.microsoft.com/office/drawing/2014/main" id="{8584EA20-802D-4809-BC1B-CC6AE7B27B27}"/>
              </a:ext>
            </a:extLst>
          </p:cNvPr>
          <p:cNvSpPr/>
          <p:nvPr/>
        </p:nvSpPr>
        <p:spPr>
          <a:xfrm>
            <a:off x="2334338" y="1838773"/>
            <a:ext cx="1157288" cy="461963"/>
          </a:xfrm>
          <a:prstGeom prst="rect">
            <a:avLst/>
          </a:prstGeom>
          <a:solidFill>
            <a:srgbClr val="E6007E"/>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bisexual</a:t>
            </a:r>
          </a:p>
        </p:txBody>
      </p:sp>
      <p:sp>
        <p:nvSpPr>
          <p:cNvPr id="25" name="Rectangle 24">
            <a:extLst>
              <a:ext uri="{FF2B5EF4-FFF2-40B4-BE49-F238E27FC236}">
                <a16:creationId xmlns:a16="http://schemas.microsoft.com/office/drawing/2014/main" id="{4C5EBC00-294E-4FB7-B728-83CAB10EA4AE}"/>
              </a:ext>
            </a:extLst>
          </p:cNvPr>
          <p:cNvSpPr/>
          <p:nvPr/>
        </p:nvSpPr>
        <p:spPr>
          <a:xfrm>
            <a:off x="755576" y="5631333"/>
            <a:ext cx="1157288" cy="461963"/>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family</a:t>
            </a:r>
          </a:p>
        </p:txBody>
      </p:sp>
      <p:sp>
        <p:nvSpPr>
          <p:cNvPr id="26" name="Rectangle 25">
            <a:extLst>
              <a:ext uri="{FF2B5EF4-FFF2-40B4-BE49-F238E27FC236}">
                <a16:creationId xmlns:a16="http://schemas.microsoft.com/office/drawing/2014/main" id="{90B916DE-7D8E-4E41-859E-8089BE2F4B15}"/>
              </a:ext>
            </a:extLst>
          </p:cNvPr>
          <p:cNvSpPr/>
          <p:nvPr/>
        </p:nvSpPr>
        <p:spPr>
          <a:xfrm>
            <a:off x="755576" y="2677768"/>
            <a:ext cx="1157288" cy="461963"/>
          </a:xfrm>
          <a:prstGeom prst="rect">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asexual</a:t>
            </a:r>
          </a:p>
        </p:txBody>
      </p:sp>
      <p:sp>
        <p:nvSpPr>
          <p:cNvPr id="27" name="Rectangle 26">
            <a:extLst>
              <a:ext uri="{FF2B5EF4-FFF2-40B4-BE49-F238E27FC236}">
                <a16:creationId xmlns:a16="http://schemas.microsoft.com/office/drawing/2014/main" id="{3211927C-45B1-4182-86AB-4D0A6E481A28}"/>
              </a:ext>
            </a:extLst>
          </p:cNvPr>
          <p:cNvSpPr/>
          <p:nvPr/>
        </p:nvSpPr>
        <p:spPr>
          <a:xfrm>
            <a:off x="755576" y="4173667"/>
            <a:ext cx="1157288" cy="461963"/>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LGBTQ+</a:t>
            </a:r>
          </a:p>
        </p:txBody>
      </p:sp>
      <p:sp>
        <p:nvSpPr>
          <p:cNvPr id="28" name="Rectangle 27">
            <a:extLst>
              <a:ext uri="{FF2B5EF4-FFF2-40B4-BE49-F238E27FC236}">
                <a16:creationId xmlns:a16="http://schemas.microsoft.com/office/drawing/2014/main" id="{D3D0BA02-0B8D-4FF5-83F5-CD786D49F020}"/>
              </a:ext>
            </a:extLst>
          </p:cNvPr>
          <p:cNvSpPr/>
          <p:nvPr/>
        </p:nvSpPr>
        <p:spPr>
          <a:xfrm>
            <a:off x="5488485" y="3474931"/>
            <a:ext cx="1008062" cy="461963"/>
          </a:xfrm>
          <a:prstGeom prst="rect">
            <a:avLst/>
          </a:prstGeom>
          <a:solidFill>
            <a:srgbClr val="00964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couple</a:t>
            </a:r>
          </a:p>
        </p:txBody>
      </p:sp>
      <p:sp>
        <p:nvSpPr>
          <p:cNvPr id="29" name="Rectangle 28">
            <a:extLst>
              <a:ext uri="{FF2B5EF4-FFF2-40B4-BE49-F238E27FC236}">
                <a16:creationId xmlns:a16="http://schemas.microsoft.com/office/drawing/2014/main" id="{3842960B-E338-44C4-B555-006E2B458142}"/>
              </a:ext>
            </a:extLst>
          </p:cNvPr>
          <p:cNvSpPr/>
          <p:nvPr/>
        </p:nvSpPr>
        <p:spPr>
          <a:xfrm>
            <a:off x="7164288" y="1838773"/>
            <a:ext cx="1157288" cy="461963"/>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marriage</a:t>
            </a:r>
          </a:p>
        </p:txBody>
      </p:sp>
      <p:sp>
        <p:nvSpPr>
          <p:cNvPr id="30" name="Rectangle 29">
            <a:extLst>
              <a:ext uri="{FF2B5EF4-FFF2-40B4-BE49-F238E27FC236}">
                <a16:creationId xmlns:a16="http://schemas.microsoft.com/office/drawing/2014/main" id="{CD9A1C40-EBB4-48E7-8BBB-34EA2553B491}"/>
              </a:ext>
            </a:extLst>
          </p:cNvPr>
          <p:cNvSpPr/>
          <p:nvPr/>
        </p:nvSpPr>
        <p:spPr>
          <a:xfrm>
            <a:off x="2271985" y="5631333"/>
            <a:ext cx="1598612" cy="461963"/>
          </a:xfrm>
          <a:prstGeom prst="rect">
            <a:avLst/>
          </a:prstGeom>
          <a:solidFill>
            <a:srgbClr val="00964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commitment</a:t>
            </a:r>
          </a:p>
        </p:txBody>
      </p:sp>
      <p:sp>
        <p:nvSpPr>
          <p:cNvPr id="31" name="Rectangle 30">
            <a:extLst>
              <a:ext uri="{FF2B5EF4-FFF2-40B4-BE49-F238E27FC236}">
                <a16:creationId xmlns:a16="http://schemas.microsoft.com/office/drawing/2014/main" id="{6C77004A-B861-4F4C-8E07-A17011C48320}"/>
              </a:ext>
            </a:extLst>
          </p:cNvPr>
          <p:cNvSpPr/>
          <p:nvPr/>
        </p:nvSpPr>
        <p:spPr>
          <a:xfrm>
            <a:off x="4497707" y="4173667"/>
            <a:ext cx="1511300" cy="461963"/>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partnership</a:t>
            </a:r>
          </a:p>
        </p:txBody>
      </p:sp>
      <p:sp>
        <p:nvSpPr>
          <p:cNvPr id="32" name="Rectangle 31">
            <a:extLst>
              <a:ext uri="{FF2B5EF4-FFF2-40B4-BE49-F238E27FC236}">
                <a16:creationId xmlns:a16="http://schemas.microsoft.com/office/drawing/2014/main" id="{12F7AB6A-094D-41DE-8015-9D6377A7871D}"/>
              </a:ext>
            </a:extLst>
          </p:cNvPr>
          <p:cNvSpPr/>
          <p:nvPr/>
        </p:nvSpPr>
        <p:spPr>
          <a:xfrm>
            <a:off x="6496547" y="2677768"/>
            <a:ext cx="1875532" cy="461963"/>
          </a:xfrm>
          <a:prstGeom prst="rect">
            <a:avLst/>
          </a:prstGeom>
          <a:solidFill>
            <a:srgbClr val="A973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gender identity</a:t>
            </a:r>
          </a:p>
        </p:txBody>
      </p:sp>
      <p:sp>
        <p:nvSpPr>
          <p:cNvPr id="33" name="Rectangle 32">
            <a:extLst>
              <a:ext uri="{FF2B5EF4-FFF2-40B4-BE49-F238E27FC236}">
                <a16:creationId xmlns:a16="http://schemas.microsoft.com/office/drawing/2014/main" id="{AB6222C1-5D24-4228-AB39-F14FF86DE83F}"/>
              </a:ext>
            </a:extLst>
          </p:cNvPr>
          <p:cNvSpPr/>
          <p:nvPr/>
        </p:nvSpPr>
        <p:spPr>
          <a:xfrm>
            <a:off x="2113482" y="4173667"/>
            <a:ext cx="2183606" cy="461963"/>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sexual orientation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500"/>
                                        <p:tgtEl>
                                          <p:spTgt spid="22"/>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fade">
                                      <p:cBhvr>
                                        <p:cTn id="87" dur="500"/>
                                        <p:tgtEl>
                                          <p:spTgt spid="26"/>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fade">
                                      <p:cBhvr>
                                        <p:cTn id="92" dur="500"/>
                                        <p:tgtEl>
                                          <p:spTgt spid="27"/>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8"/>
                                        </p:tgtEl>
                                        <p:attrNameLst>
                                          <p:attrName>style.visibility</p:attrName>
                                        </p:attrNameLst>
                                      </p:cBhvr>
                                      <p:to>
                                        <p:strVal val="visible"/>
                                      </p:to>
                                    </p:set>
                                    <p:animEffect transition="in" filter="fade">
                                      <p:cBhvr>
                                        <p:cTn id="97" dur="500"/>
                                        <p:tgtEl>
                                          <p:spTgt spid="28"/>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9"/>
                                        </p:tgtEl>
                                        <p:attrNameLst>
                                          <p:attrName>style.visibility</p:attrName>
                                        </p:attrNameLst>
                                      </p:cBhvr>
                                      <p:to>
                                        <p:strVal val="visible"/>
                                      </p:to>
                                    </p:set>
                                    <p:animEffect transition="in" filter="fade">
                                      <p:cBhvr>
                                        <p:cTn id="102" dur="500"/>
                                        <p:tgtEl>
                                          <p:spTgt spid="29"/>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30"/>
                                        </p:tgtEl>
                                        <p:attrNameLst>
                                          <p:attrName>style.visibility</p:attrName>
                                        </p:attrNameLst>
                                      </p:cBhvr>
                                      <p:to>
                                        <p:strVal val="visible"/>
                                      </p:to>
                                    </p:set>
                                    <p:animEffect transition="in" filter="fade">
                                      <p:cBhvr>
                                        <p:cTn id="107" dur="500"/>
                                        <p:tgtEl>
                                          <p:spTgt spid="30"/>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31"/>
                                        </p:tgtEl>
                                        <p:attrNameLst>
                                          <p:attrName>style.visibility</p:attrName>
                                        </p:attrNameLst>
                                      </p:cBhvr>
                                      <p:to>
                                        <p:strVal val="visible"/>
                                      </p:to>
                                    </p:set>
                                    <p:animEffect transition="in" filter="fade">
                                      <p:cBhvr>
                                        <p:cTn id="112" dur="500"/>
                                        <p:tgtEl>
                                          <p:spTgt spid="31"/>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32"/>
                                        </p:tgtEl>
                                        <p:attrNameLst>
                                          <p:attrName>style.visibility</p:attrName>
                                        </p:attrNameLst>
                                      </p:cBhvr>
                                      <p:to>
                                        <p:strVal val="visible"/>
                                      </p:to>
                                    </p:set>
                                    <p:animEffect transition="in" filter="fade">
                                      <p:cBhvr>
                                        <p:cTn id="117" dur="500"/>
                                        <p:tgtEl>
                                          <p:spTgt spid="32"/>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33"/>
                                        </p:tgtEl>
                                        <p:attrNameLst>
                                          <p:attrName>style.visibility</p:attrName>
                                        </p:attrNameLst>
                                      </p:cBhvr>
                                      <p:to>
                                        <p:strVal val="visible"/>
                                      </p:to>
                                    </p:set>
                                    <p:animEffect transition="in" filter="fade">
                                      <p:cBhvr>
                                        <p:cTn id="1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animBg="1"/>
      <p:bldP spid="10" grpId="0" animBg="1"/>
      <p:bldP spid="12" grpId="0" animBg="1"/>
      <p:bldP spid="13"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479425"/>
            <a:ext cx="8220075" cy="993775"/>
          </a:xfrm>
        </p:spPr>
        <p:txBody>
          <a:bodyPr/>
          <a:lstStyle/>
          <a:p>
            <a:pPr eaLnBrk="1" hangingPunct="1"/>
            <a:r>
              <a:rPr lang="en-GB" altLang="en-US" dirty="0"/>
              <a:t>Identity and Relationships</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81700" y="1522413"/>
            <a:ext cx="2406650" cy="167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rcRect l="2779" t="2" r="4399" b="2167"/>
          <a:stretch>
            <a:fillRect/>
          </a:stretch>
        </p:blipFill>
        <p:spPr bwMode="auto">
          <a:xfrm>
            <a:off x="5981700" y="3840163"/>
            <a:ext cx="2406650" cy="169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rcRect l="10071" t="1964" r="4329" b="9364"/>
          <a:stretch>
            <a:fillRect/>
          </a:stretch>
        </p:blipFill>
        <p:spPr bwMode="auto">
          <a:xfrm>
            <a:off x="3368675" y="3840163"/>
            <a:ext cx="2447925" cy="169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rcRect l="2254" t="8609" r="21106" b="12090"/>
          <a:stretch>
            <a:fillRect/>
          </a:stretch>
        </p:blipFill>
        <p:spPr bwMode="auto">
          <a:xfrm>
            <a:off x="755650" y="3840163"/>
            <a:ext cx="2447925"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rcRect l="2856" b="-629"/>
          <a:stretch>
            <a:fillRect/>
          </a:stretch>
        </p:blipFill>
        <p:spPr bwMode="auto">
          <a:xfrm>
            <a:off x="771525" y="1522413"/>
            <a:ext cx="2449513" cy="169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7">
            <a:extLst>
              <a:ext uri="{28A0092B-C50C-407E-A947-70E740481C1C}">
                <a14:useLocalDpi xmlns:a14="http://schemas.microsoft.com/office/drawing/2010/main" val="0"/>
              </a:ext>
            </a:extLst>
          </a:blip>
          <a:srcRect l="13667" t="1544" r="7565" b="1540"/>
          <a:stretch>
            <a:fillRect/>
          </a:stretch>
        </p:blipFill>
        <p:spPr bwMode="auto">
          <a:xfrm>
            <a:off x="3348038" y="1517650"/>
            <a:ext cx="2447925" cy="169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a:spLocks noChangeArrowheads="1"/>
          </p:cNvSpPr>
          <p:nvPr/>
        </p:nvSpPr>
        <p:spPr bwMode="auto">
          <a:xfrm>
            <a:off x="771525" y="3189288"/>
            <a:ext cx="24320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These women love </a:t>
            </a:r>
            <a:br>
              <a:rPr lang="en-GB" altLang="en-US" dirty="0">
                <a:solidFill>
                  <a:schemeClr val="tx1"/>
                </a:solidFill>
              </a:rPr>
            </a:br>
            <a:r>
              <a:rPr lang="en-GB" altLang="en-US" dirty="0">
                <a:solidFill>
                  <a:schemeClr val="tx1"/>
                </a:solidFill>
              </a:rPr>
              <a:t>each other.</a:t>
            </a:r>
          </a:p>
        </p:txBody>
      </p:sp>
      <p:sp>
        <p:nvSpPr>
          <p:cNvPr id="15" name="TextBox 14"/>
          <p:cNvSpPr txBox="1">
            <a:spLocks noChangeArrowheads="1"/>
          </p:cNvSpPr>
          <p:nvPr/>
        </p:nvSpPr>
        <p:spPr bwMode="auto">
          <a:xfrm>
            <a:off x="3348038" y="3214688"/>
            <a:ext cx="24479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tx1"/>
                </a:solidFill>
              </a:rPr>
              <a:t>This girl loves </a:t>
            </a:r>
            <a:br>
              <a:rPr lang="en-GB" altLang="en-US">
                <a:solidFill>
                  <a:schemeClr val="tx1"/>
                </a:solidFill>
              </a:rPr>
            </a:br>
            <a:r>
              <a:rPr lang="en-GB" altLang="en-US">
                <a:solidFill>
                  <a:schemeClr val="tx1"/>
                </a:solidFill>
              </a:rPr>
              <a:t>her friend.</a:t>
            </a:r>
          </a:p>
        </p:txBody>
      </p:sp>
      <p:sp>
        <p:nvSpPr>
          <p:cNvPr id="16" name="TextBox 15"/>
          <p:cNvSpPr txBox="1">
            <a:spLocks noChangeArrowheads="1"/>
          </p:cNvSpPr>
          <p:nvPr/>
        </p:nvSpPr>
        <p:spPr bwMode="auto">
          <a:xfrm>
            <a:off x="6003925" y="3208338"/>
            <a:ext cx="2384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tx1"/>
                </a:solidFill>
              </a:rPr>
              <a:t>These men are in a loving relationship.</a:t>
            </a:r>
          </a:p>
        </p:txBody>
      </p:sp>
      <p:sp>
        <p:nvSpPr>
          <p:cNvPr id="17" name="TextBox 16"/>
          <p:cNvSpPr txBox="1">
            <a:spLocks noChangeArrowheads="1"/>
          </p:cNvSpPr>
          <p:nvPr/>
        </p:nvSpPr>
        <p:spPr bwMode="auto">
          <a:xfrm>
            <a:off x="771525" y="5529263"/>
            <a:ext cx="24320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tx1"/>
                </a:solidFill>
              </a:rPr>
              <a:t>This elderly couple are in love.</a:t>
            </a:r>
          </a:p>
        </p:txBody>
      </p:sp>
      <p:sp>
        <p:nvSpPr>
          <p:cNvPr id="18" name="TextBox 17"/>
          <p:cNvSpPr txBox="1">
            <a:spLocks noChangeArrowheads="1"/>
          </p:cNvSpPr>
          <p:nvPr/>
        </p:nvSpPr>
        <p:spPr bwMode="auto">
          <a:xfrm>
            <a:off x="3360738" y="5529263"/>
            <a:ext cx="24479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tx1"/>
                </a:solidFill>
              </a:rPr>
              <a:t>This couple love each other and their child.</a:t>
            </a:r>
          </a:p>
        </p:txBody>
      </p:sp>
      <p:sp>
        <p:nvSpPr>
          <p:cNvPr id="19" name="TextBox 18"/>
          <p:cNvSpPr txBox="1">
            <a:spLocks noChangeArrowheads="1"/>
          </p:cNvSpPr>
          <p:nvPr/>
        </p:nvSpPr>
        <p:spPr bwMode="auto">
          <a:xfrm>
            <a:off x="6003925" y="5529263"/>
            <a:ext cx="2384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tx1"/>
                </a:solidFill>
              </a:rPr>
              <a:t>This mother loves </a:t>
            </a:r>
          </a:p>
          <a:p>
            <a:pPr algn="ctr" eaLnBrk="1" hangingPunct="1">
              <a:lnSpc>
                <a:spcPct val="100000"/>
              </a:lnSpc>
              <a:spcBef>
                <a:spcPct val="0"/>
              </a:spcBef>
              <a:buFontTx/>
              <a:buNone/>
            </a:pPr>
            <a:r>
              <a:rPr lang="en-GB" altLang="en-US">
                <a:solidFill>
                  <a:schemeClr val="tx1"/>
                </a:solidFill>
              </a:rPr>
              <a:t>her baby.</a:t>
            </a:r>
          </a:p>
        </p:txBody>
      </p:sp>
      <p:sp>
        <p:nvSpPr>
          <p:cNvPr id="21519"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Tuffy-TTF" panose="020B0603060100000000" pitchFamily="34" charset="0"/>
                <a:ea typeface="Tuffy" panose="020B0603060100000000" pitchFamily="34" charset="0"/>
                <a:cs typeface="Arial" panose="020B0604020202020204" pitchFamily="34" charset="0"/>
                <a:hlinkClick r:id="rId8"/>
              </a:rPr>
              <a:t>Photo </a:t>
            </a:r>
            <a:r>
              <a:rPr lang="en-GB" altLang="en-US" sz="500">
                <a:solidFill>
                  <a:schemeClr val="tx1"/>
                </a:solidFill>
                <a:latin typeface="Tuffy-TTF" panose="020B0603060100000000" pitchFamily="34" charset="0"/>
                <a:ea typeface="Tuffy" panose="020B0603060100000000" pitchFamily="34" charset="0"/>
                <a:cs typeface="Arial" panose="020B0604020202020204" pitchFamily="34" charset="0"/>
              </a:rPr>
              <a:t>by </a:t>
            </a:r>
            <a:r>
              <a:rPr lang="en-GB" altLang="en-US" sz="500">
                <a:solidFill>
                  <a:schemeClr val="tx1"/>
                </a:solidFill>
                <a:latin typeface="Tuffy-TTF" panose="020B0603060100000000" pitchFamily="34" charset="0"/>
                <a:ea typeface="Tuffy" panose="020B0603060100000000" pitchFamily="34" charset="0"/>
                <a:cs typeface="Arial" panose="020B0604020202020204" pitchFamily="34" charset="0"/>
                <a:hlinkClick r:id="rId9"/>
              </a:rPr>
              <a:t>David Goehring</a:t>
            </a:r>
            <a:r>
              <a:rPr lang="en-GB" altLang="en-US" sz="500">
                <a:solidFill>
                  <a:schemeClr val="tx1"/>
                </a:solidFill>
                <a:latin typeface="Tuffy-TTF" panose="020B0603060100000000" pitchFamily="34" charset="0"/>
                <a:ea typeface="Tuffy" panose="020B0603060100000000" pitchFamily="34" charset="0"/>
                <a:cs typeface="Arial" panose="020B0604020202020204" pitchFamily="34" charset="0"/>
              </a:rPr>
              <a:t> is licensed under </a:t>
            </a:r>
            <a:r>
              <a:rPr lang="en-GB" altLang="en-US" sz="500">
                <a:solidFill>
                  <a:schemeClr val="tx1"/>
                </a:solidFill>
                <a:latin typeface="Tuffy-TTF" panose="020B0603060100000000" pitchFamily="34" charset="0"/>
                <a:ea typeface="Tuffy" panose="020B0603060100000000" pitchFamily="34" charset="0"/>
                <a:cs typeface="Arial" panose="020B0604020202020204" pitchFamily="34" charset="0"/>
                <a:hlinkClick r:id="rId10"/>
              </a:rPr>
              <a:t>CC BY 2.0</a:t>
            </a:r>
            <a:r>
              <a:rPr lang="en-GB" altLang="en-US" sz="500">
                <a:solidFill>
                  <a:schemeClr val="tx1"/>
                </a:solidFill>
                <a:latin typeface="Tuffy-TTF" panose="020B0603060100000000" pitchFamily="34" charset="0"/>
                <a:ea typeface="Tuffy" panose="020B0603060100000000" pitchFamily="34" charset="0"/>
                <a:cs typeface="Arial" panose="020B0604020202020204" pitchFamily="34" charset="0"/>
              </a:rPr>
              <a:t>.  </a:t>
            </a:r>
          </a:p>
        </p:txBody>
      </p:sp>
      <p:pic>
        <p:nvPicPr>
          <p:cNvPr id="21520" name="Talking Partners"/>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57200" y="479425"/>
            <a:ext cx="8220075" cy="993775"/>
          </a:xfrm>
        </p:spPr>
        <p:txBody>
          <a:bodyPr/>
          <a:lstStyle/>
          <a:p>
            <a:pPr eaLnBrk="1" hangingPunct="1"/>
            <a:r>
              <a:rPr lang="en-GB" altLang="en-US" dirty="0"/>
              <a:t>Identity and Relationships</a:t>
            </a:r>
          </a:p>
        </p:txBody>
      </p:sp>
      <p:pic>
        <p:nvPicPr>
          <p:cNvPr id="22531" name="Talking Partne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755650" y="1538288"/>
            <a:ext cx="4321175"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None/>
            </a:pPr>
            <a:r>
              <a:rPr lang="en-GB" altLang="en-US" dirty="0">
                <a:solidFill>
                  <a:schemeClr val="tx1"/>
                </a:solidFill>
              </a:rPr>
              <a:t>A loving relationship can be between couples, friends or members of a family.</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There are many types of loving relationships. We have different sorts of relationships with different people in our lives, at different times.</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While loving relationships may involve different combinations of people, they will all have some things in common.</a:t>
            </a:r>
          </a:p>
        </p:txBody>
      </p:sp>
      <p:sp>
        <p:nvSpPr>
          <p:cNvPr id="20" name="Rectangle 19"/>
          <p:cNvSpPr/>
          <p:nvPr/>
        </p:nvSpPr>
        <p:spPr>
          <a:xfrm>
            <a:off x="755650" y="5073650"/>
            <a:ext cx="7632700" cy="1019175"/>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2880000" bIns="108000" anchor="ctr"/>
          <a:lstStyle/>
          <a:p>
            <a:pPr eaLnBrk="1" fontAlgn="auto" hangingPunct="1">
              <a:spcBef>
                <a:spcPts val="0"/>
              </a:spcBef>
              <a:spcAft>
                <a:spcPts val="0"/>
              </a:spcAft>
              <a:defRPr/>
            </a:pPr>
            <a:r>
              <a:rPr lang="en-GB" dirty="0"/>
              <a:t>With your talk partner, list things that you think a loving relationship has </a:t>
            </a:r>
            <a:br>
              <a:rPr lang="en-GB" dirty="0"/>
            </a:br>
            <a:r>
              <a:rPr lang="en-GB" dirty="0"/>
              <a:t>or needs.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48263" y="3467100"/>
            <a:ext cx="3455987" cy="284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59325" y="1360488"/>
            <a:ext cx="2089150" cy="162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36260" y="1536700"/>
            <a:ext cx="1767989" cy="218033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2"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right)">
                                      <p:cBhvr>
                                        <p:cTn id="2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6575" y="4052888"/>
            <a:ext cx="3730625" cy="225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itle 1"/>
          <p:cNvSpPr>
            <a:spLocks noGrp="1"/>
          </p:cNvSpPr>
          <p:nvPr>
            <p:ph type="title"/>
          </p:nvPr>
        </p:nvSpPr>
        <p:spPr>
          <a:xfrm>
            <a:off x="457200" y="479425"/>
            <a:ext cx="8220075" cy="993775"/>
          </a:xfrm>
        </p:spPr>
        <p:txBody>
          <a:bodyPr/>
          <a:lstStyle/>
          <a:p>
            <a:pPr eaLnBrk="1" hangingPunct="1"/>
            <a:r>
              <a:rPr lang="en-GB" altLang="en-US" dirty="0"/>
              <a:t>Identity and Relationships</a:t>
            </a:r>
          </a:p>
        </p:txBody>
      </p:sp>
      <p:pic>
        <p:nvPicPr>
          <p:cNvPr id="23556" name="Talking Partne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750887" y="1484784"/>
            <a:ext cx="76327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altLang="en-US" dirty="0">
                <a:solidFill>
                  <a:schemeClr val="tx1"/>
                </a:solidFill>
              </a:rPr>
              <a:t>No matter who is in the relationship, there should be the following elements of a loving relationship:</a:t>
            </a:r>
          </a:p>
        </p:txBody>
      </p:sp>
      <p:sp>
        <p:nvSpPr>
          <p:cNvPr id="9" name="Rectangle 8"/>
          <p:cNvSpPr/>
          <p:nvPr/>
        </p:nvSpPr>
        <p:spPr>
          <a:xfrm>
            <a:off x="5676502" y="2405763"/>
            <a:ext cx="1263650" cy="46196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care</a:t>
            </a:r>
          </a:p>
        </p:txBody>
      </p:sp>
      <p:sp>
        <p:nvSpPr>
          <p:cNvPr id="10" name="Rectangle 9"/>
          <p:cNvSpPr/>
          <p:nvPr/>
        </p:nvSpPr>
        <p:spPr>
          <a:xfrm>
            <a:off x="7234238" y="2405763"/>
            <a:ext cx="1130300" cy="461962"/>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affection</a:t>
            </a:r>
          </a:p>
        </p:txBody>
      </p:sp>
      <p:sp>
        <p:nvSpPr>
          <p:cNvPr id="11" name="Rectangle 10"/>
          <p:cNvSpPr/>
          <p:nvPr/>
        </p:nvSpPr>
        <p:spPr>
          <a:xfrm>
            <a:off x="3403203" y="3188469"/>
            <a:ext cx="1866900" cy="461963"/>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dirty="0"/>
              <a:t>communication</a:t>
            </a:r>
          </a:p>
        </p:txBody>
      </p:sp>
      <p:sp>
        <p:nvSpPr>
          <p:cNvPr id="12" name="Rectangle 11"/>
          <p:cNvSpPr/>
          <p:nvPr/>
        </p:nvSpPr>
        <p:spPr>
          <a:xfrm>
            <a:off x="5519539" y="3188469"/>
            <a:ext cx="1447800" cy="461962"/>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kindness</a:t>
            </a:r>
          </a:p>
        </p:txBody>
      </p:sp>
      <p:sp>
        <p:nvSpPr>
          <p:cNvPr id="13" name="Rectangle 12"/>
          <p:cNvSpPr/>
          <p:nvPr/>
        </p:nvSpPr>
        <p:spPr>
          <a:xfrm>
            <a:off x="2192734" y="2405763"/>
            <a:ext cx="1587500" cy="461962"/>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commitment</a:t>
            </a:r>
          </a:p>
        </p:txBody>
      </p:sp>
      <p:sp>
        <p:nvSpPr>
          <p:cNvPr id="14" name="Rectangle 13"/>
          <p:cNvSpPr/>
          <p:nvPr/>
        </p:nvSpPr>
        <p:spPr>
          <a:xfrm>
            <a:off x="4074318" y="2405763"/>
            <a:ext cx="1308100" cy="461962"/>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honesty</a:t>
            </a:r>
          </a:p>
        </p:txBody>
      </p:sp>
      <p:sp>
        <p:nvSpPr>
          <p:cNvPr id="15" name="Rectangle 14"/>
          <p:cNvSpPr/>
          <p:nvPr/>
        </p:nvSpPr>
        <p:spPr>
          <a:xfrm>
            <a:off x="755650" y="2405763"/>
            <a:ext cx="1143000" cy="461962"/>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advice</a:t>
            </a:r>
          </a:p>
        </p:txBody>
      </p:sp>
      <p:sp>
        <p:nvSpPr>
          <p:cNvPr id="16" name="Rectangle 15"/>
          <p:cNvSpPr/>
          <p:nvPr/>
        </p:nvSpPr>
        <p:spPr>
          <a:xfrm>
            <a:off x="7216775" y="3188469"/>
            <a:ext cx="1008062" cy="461962"/>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fairness</a:t>
            </a:r>
          </a:p>
        </p:txBody>
      </p:sp>
      <p:sp>
        <p:nvSpPr>
          <p:cNvPr id="17" name="Rectangle 16"/>
          <p:cNvSpPr/>
          <p:nvPr/>
        </p:nvSpPr>
        <p:spPr>
          <a:xfrm>
            <a:off x="4454525" y="3979838"/>
            <a:ext cx="1681163" cy="461962"/>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consideration</a:t>
            </a:r>
          </a:p>
        </p:txBody>
      </p:sp>
      <p:sp>
        <p:nvSpPr>
          <p:cNvPr id="18" name="Rectangle 17"/>
          <p:cNvSpPr/>
          <p:nvPr/>
        </p:nvSpPr>
        <p:spPr>
          <a:xfrm>
            <a:off x="902494" y="3188469"/>
            <a:ext cx="936625" cy="461963"/>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loyalty</a:t>
            </a:r>
          </a:p>
        </p:txBody>
      </p:sp>
      <p:sp>
        <p:nvSpPr>
          <p:cNvPr id="19" name="Rectangle 18"/>
          <p:cNvSpPr/>
          <p:nvPr/>
        </p:nvSpPr>
        <p:spPr>
          <a:xfrm>
            <a:off x="2088555" y="3190850"/>
            <a:ext cx="1065212" cy="457200"/>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trust</a:t>
            </a:r>
          </a:p>
        </p:txBody>
      </p:sp>
      <p:sp>
        <p:nvSpPr>
          <p:cNvPr id="20" name="Rectangle 19"/>
          <p:cNvSpPr/>
          <p:nvPr/>
        </p:nvSpPr>
        <p:spPr>
          <a:xfrm>
            <a:off x="6305550" y="3979838"/>
            <a:ext cx="889000" cy="461962"/>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help</a:t>
            </a:r>
          </a:p>
        </p:txBody>
      </p:sp>
      <p:sp>
        <p:nvSpPr>
          <p:cNvPr id="21" name="Rectangle 20"/>
          <p:cNvSpPr/>
          <p:nvPr/>
        </p:nvSpPr>
        <p:spPr>
          <a:xfrm>
            <a:off x="3565525" y="4765650"/>
            <a:ext cx="1017588" cy="463550"/>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respect</a:t>
            </a:r>
          </a:p>
        </p:txBody>
      </p:sp>
      <p:sp>
        <p:nvSpPr>
          <p:cNvPr id="22" name="Rectangle 21"/>
          <p:cNvSpPr/>
          <p:nvPr/>
        </p:nvSpPr>
        <p:spPr>
          <a:xfrm>
            <a:off x="7364413" y="3979838"/>
            <a:ext cx="868362" cy="461962"/>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time</a:t>
            </a:r>
          </a:p>
        </p:txBody>
      </p:sp>
      <p:sp>
        <p:nvSpPr>
          <p:cNvPr id="23" name="Rectangle 22"/>
          <p:cNvSpPr/>
          <p:nvPr/>
        </p:nvSpPr>
        <p:spPr>
          <a:xfrm>
            <a:off x="2386013" y="3979838"/>
            <a:ext cx="1944687" cy="46196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shared interests</a:t>
            </a:r>
          </a:p>
        </p:txBody>
      </p:sp>
      <p:sp>
        <p:nvSpPr>
          <p:cNvPr id="24" name="Rectangle 23"/>
          <p:cNvSpPr/>
          <p:nvPr/>
        </p:nvSpPr>
        <p:spPr>
          <a:xfrm>
            <a:off x="4954538" y="4765650"/>
            <a:ext cx="1838325" cy="463550"/>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common goals</a:t>
            </a:r>
          </a:p>
        </p:txBody>
      </p:sp>
      <p:sp>
        <p:nvSpPr>
          <p:cNvPr id="25" name="Rectangle 24"/>
          <p:cNvSpPr/>
          <p:nvPr/>
        </p:nvSpPr>
        <p:spPr>
          <a:xfrm>
            <a:off x="7164288" y="4765650"/>
            <a:ext cx="1163638" cy="463550"/>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support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fade">
                                      <p:cBhvr>
                                        <p:cTn id="72" dur="500"/>
                                        <p:tgtEl>
                                          <p:spTgt spid="21"/>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500"/>
                                        <p:tgtEl>
                                          <p:spTgt spid="22"/>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500"/>
                                        <p:tgtEl>
                                          <p:spTgt spid="23"/>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fade">
                                      <p:cBhvr>
                                        <p:cTn id="87" dur="500"/>
                                        <p:tgtEl>
                                          <p:spTgt spid="24"/>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5"/>
                                        </p:tgtEl>
                                        <p:attrNameLst>
                                          <p:attrName>style.visibility</p:attrName>
                                        </p:attrNameLst>
                                      </p:cBhvr>
                                      <p:to>
                                        <p:strVal val="visible"/>
                                      </p:to>
                                    </p:set>
                                    <p:animEffect transition="in" filter="fade">
                                      <p:cBhvr>
                                        <p:cTn id="9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119D2-9E6A-4087-B8C6-BEBD222C3A74}"/>
              </a:ext>
            </a:extLst>
          </p:cNvPr>
          <p:cNvSpPr>
            <a:spLocks noGrp="1"/>
          </p:cNvSpPr>
          <p:nvPr>
            <p:ph type="title"/>
          </p:nvPr>
        </p:nvSpPr>
        <p:spPr/>
        <p:txBody>
          <a:bodyPr/>
          <a:lstStyle/>
          <a:p>
            <a:r>
              <a:rPr lang="en-GB" sz="3800" spc="-20" dirty="0"/>
              <a:t>Identity and Relationships</a:t>
            </a:r>
          </a:p>
        </p:txBody>
      </p:sp>
      <p:sp>
        <p:nvSpPr>
          <p:cNvPr id="5" name="TextBox 4">
            <a:extLst>
              <a:ext uri="{FF2B5EF4-FFF2-40B4-BE49-F238E27FC236}">
                <a16:creationId xmlns:a16="http://schemas.microsoft.com/office/drawing/2014/main" id="{FDB73179-D43F-4D26-8554-7E4E02C48562}"/>
              </a:ext>
            </a:extLst>
          </p:cNvPr>
          <p:cNvSpPr txBox="1"/>
          <p:nvPr/>
        </p:nvSpPr>
        <p:spPr>
          <a:xfrm>
            <a:off x="755650" y="1473201"/>
            <a:ext cx="7632700" cy="646331"/>
          </a:xfrm>
          <a:prstGeom prst="rect">
            <a:avLst/>
          </a:prstGeom>
          <a:noFill/>
        </p:spPr>
        <p:txBody>
          <a:bodyPr wrap="square" rtlCol="0">
            <a:spAutoFit/>
          </a:bodyPr>
          <a:lstStyle/>
          <a:p>
            <a:pPr algn="ctr"/>
            <a:r>
              <a:rPr lang="en-GB" spc="-30" dirty="0"/>
              <a:t>As we grow up, we get to know ourselves better and discover our identities.</a:t>
            </a:r>
          </a:p>
          <a:p>
            <a:endParaRPr lang="en-GB" dirty="0"/>
          </a:p>
        </p:txBody>
      </p:sp>
      <p:pic>
        <p:nvPicPr>
          <p:cNvPr id="7" name="Picture 6" descr="A picture containing game, sport, standing, person&#10;&#10;Description automatically generated">
            <a:extLst>
              <a:ext uri="{FF2B5EF4-FFF2-40B4-BE49-F238E27FC236}">
                <a16:creationId xmlns:a16="http://schemas.microsoft.com/office/drawing/2014/main" id="{461AEE71-971C-4317-B25B-1845239C61D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4830" y="1834355"/>
            <a:ext cx="3991226" cy="5808228"/>
          </a:xfrm>
          <a:prstGeom prst="rect">
            <a:avLst/>
          </a:prstGeom>
        </p:spPr>
      </p:pic>
      <p:sp>
        <p:nvSpPr>
          <p:cNvPr id="8" name="TextBox 7">
            <a:extLst>
              <a:ext uri="{FF2B5EF4-FFF2-40B4-BE49-F238E27FC236}">
                <a16:creationId xmlns:a16="http://schemas.microsoft.com/office/drawing/2014/main" id="{E14AE035-B200-4EEB-AEC6-49AD4FDE9514}"/>
              </a:ext>
            </a:extLst>
          </p:cNvPr>
          <p:cNvSpPr txBox="1"/>
          <p:nvPr/>
        </p:nvSpPr>
        <p:spPr>
          <a:xfrm>
            <a:off x="4355976" y="3701931"/>
            <a:ext cx="3888358" cy="2031325"/>
          </a:xfrm>
          <a:prstGeom prst="rect">
            <a:avLst/>
          </a:prstGeom>
          <a:noFill/>
        </p:spPr>
        <p:txBody>
          <a:bodyPr wrap="square" rtlCol="0">
            <a:spAutoFit/>
          </a:bodyPr>
          <a:lstStyle/>
          <a:p>
            <a:r>
              <a:rPr lang="en-GB" sz="1800" dirty="0"/>
              <a:t>How a person identifies is unique to that person. We all have identities that are shaped by our families, our communities, our religion, our beliefs, our interests, our friends and so many other things, including who we are attracted to.</a:t>
            </a:r>
          </a:p>
        </p:txBody>
      </p:sp>
      <p:sp>
        <p:nvSpPr>
          <p:cNvPr id="9" name="TextBox 8">
            <a:extLst>
              <a:ext uri="{FF2B5EF4-FFF2-40B4-BE49-F238E27FC236}">
                <a16:creationId xmlns:a16="http://schemas.microsoft.com/office/drawing/2014/main" id="{033A7A8F-8D84-47C7-AD4E-3B599588F6DD}"/>
              </a:ext>
            </a:extLst>
          </p:cNvPr>
          <p:cNvSpPr txBox="1"/>
          <p:nvPr/>
        </p:nvSpPr>
        <p:spPr>
          <a:xfrm>
            <a:off x="755650" y="1342509"/>
            <a:ext cx="7632700" cy="646331"/>
          </a:xfrm>
          <a:prstGeom prst="rect">
            <a:avLst/>
          </a:prstGeom>
          <a:noFill/>
        </p:spPr>
        <p:txBody>
          <a:bodyPr wrap="square" rtlCol="0">
            <a:spAutoFit/>
          </a:bodyPr>
          <a:lstStyle/>
          <a:p>
            <a:pPr algn="ctr"/>
            <a:r>
              <a:rPr lang="en-GB" sz="1800" spc="-30" dirty="0"/>
              <a:t>Here are some useful terms to remind ourselves of. </a:t>
            </a:r>
            <a:br>
              <a:rPr lang="en-GB" sz="1800" spc="-30" dirty="0"/>
            </a:br>
            <a:r>
              <a:rPr lang="en-GB" spc="-30" dirty="0"/>
              <a:t>Click on each term for its definition.</a:t>
            </a:r>
            <a:endParaRPr lang="en-GB" sz="1800" spc="-30" dirty="0"/>
          </a:p>
        </p:txBody>
      </p:sp>
      <p:sp>
        <p:nvSpPr>
          <p:cNvPr id="18" name="Rectangle 17">
            <a:extLst>
              <a:ext uri="{FF2B5EF4-FFF2-40B4-BE49-F238E27FC236}">
                <a16:creationId xmlns:a16="http://schemas.microsoft.com/office/drawing/2014/main" id="{34FA5791-C606-4BFF-A78C-899834EDD69E}"/>
              </a:ext>
            </a:extLst>
          </p:cNvPr>
          <p:cNvSpPr/>
          <p:nvPr/>
        </p:nvSpPr>
        <p:spPr>
          <a:xfrm>
            <a:off x="755650" y="2132856"/>
            <a:ext cx="2376190" cy="1631280"/>
          </a:xfrm>
          <a:prstGeom prst="rect">
            <a:avLst/>
          </a:prstGeom>
          <a:solidFill>
            <a:srgbClr val="7868AC"/>
          </a:solidFill>
          <a:ln w="28575">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tIns="108000" bIns="180000" rtlCol="0" anchor="b" anchorCtr="0"/>
          <a:lstStyle/>
          <a:p>
            <a:pPr algn="ctr"/>
            <a:r>
              <a:rPr lang="en-GB" dirty="0"/>
              <a:t>being attracted to someone of the opposite gender</a:t>
            </a:r>
          </a:p>
        </p:txBody>
      </p:sp>
      <p:sp>
        <p:nvSpPr>
          <p:cNvPr id="19" name="Rectangle 18">
            <a:extLst>
              <a:ext uri="{FF2B5EF4-FFF2-40B4-BE49-F238E27FC236}">
                <a16:creationId xmlns:a16="http://schemas.microsoft.com/office/drawing/2014/main" id="{EECFF35D-9CCD-4544-AC26-15FD57BEFC98}"/>
              </a:ext>
            </a:extLst>
          </p:cNvPr>
          <p:cNvSpPr/>
          <p:nvPr/>
        </p:nvSpPr>
        <p:spPr>
          <a:xfrm>
            <a:off x="3381522" y="2132856"/>
            <a:ext cx="2376190" cy="1631280"/>
          </a:xfrm>
          <a:prstGeom prst="rect">
            <a:avLst/>
          </a:prstGeom>
          <a:solidFill>
            <a:srgbClr val="A873B0"/>
          </a:solidFill>
          <a:ln w="28575">
            <a:solidFill>
              <a:srgbClr val="933993"/>
            </a:solidFill>
          </a:ln>
        </p:spPr>
        <p:style>
          <a:lnRef idx="2">
            <a:schemeClr val="accent1">
              <a:shade val="50000"/>
            </a:schemeClr>
          </a:lnRef>
          <a:fillRef idx="1">
            <a:schemeClr val="accent1"/>
          </a:fillRef>
          <a:effectRef idx="0">
            <a:schemeClr val="accent1"/>
          </a:effectRef>
          <a:fontRef idx="minor">
            <a:schemeClr val="lt1"/>
          </a:fontRef>
        </p:style>
        <p:txBody>
          <a:bodyPr tIns="108000" bIns="180000" rtlCol="0" anchor="b" anchorCtr="0"/>
          <a:lstStyle/>
          <a:p>
            <a:pPr algn="ctr"/>
            <a:r>
              <a:rPr lang="en-GB" spc="-40" dirty="0"/>
              <a:t>a girl or woman who is attracted to another girl or woman</a:t>
            </a:r>
          </a:p>
        </p:txBody>
      </p:sp>
      <p:sp>
        <p:nvSpPr>
          <p:cNvPr id="20" name="Rectangle 19">
            <a:extLst>
              <a:ext uri="{FF2B5EF4-FFF2-40B4-BE49-F238E27FC236}">
                <a16:creationId xmlns:a16="http://schemas.microsoft.com/office/drawing/2014/main" id="{23BE0D8F-6DC8-40D1-8E5B-39EE9F96F10D}"/>
              </a:ext>
            </a:extLst>
          </p:cNvPr>
          <p:cNvSpPr/>
          <p:nvPr/>
        </p:nvSpPr>
        <p:spPr>
          <a:xfrm>
            <a:off x="6000247" y="2132856"/>
            <a:ext cx="2376190" cy="1631280"/>
          </a:xfrm>
          <a:prstGeom prst="rect">
            <a:avLst/>
          </a:prstGeom>
          <a:solidFill>
            <a:srgbClr val="D47DB1"/>
          </a:solidFill>
          <a:ln w="28575">
            <a:solidFill>
              <a:srgbClr val="DA4C9E"/>
            </a:solidFill>
          </a:ln>
        </p:spPr>
        <p:style>
          <a:lnRef idx="2">
            <a:schemeClr val="accent1">
              <a:shade val="50000"/>
            </a:schemeClr>
          </a:lnRef>
          <a:fillRef idx="1">
            <a:schemeClr val="accent1"/>
          </a:fillRef>
          <a:effectRef idx="0">
            <a:schemeClr val="accent1"/>
          </a:effectRef>
          <a:fontRef idx="minor">
            <a:schemeClr val="lt1"/>
          </a:fontRef>
        </p:style>
        <p:txBody>
          <a:bodyPr tIns="108000" bIns="180000" rtlCol="0" anchor="b" anchorCtr="0"/>
          <a:lstStyle/>
          <a:p>
            <a:pPr algn="ctr"/>
            <a:r>
              <a:rPr lang="en-GB" spc="-10" dirty="0"/>
              <a:t>a boy or man who is attracted to another boy or man</a:t>
            </a:r>
          </a:p>
        </p:txBody>
      </p:sp>
      <p:sp>
        <p:nvSpPr>
          <p:cNvPr id="10" name="Rectangle 9">
            <a:extLst>
              <a:ext uri="{FF2B5EF4-FFF2-40B4-BE49-F238E27FC236}">
                <a16:creationId xmlns:a16="http://schemas.microsoft.com/office/drawing/2014/main" id="{B14EBD45-947B-49F0-BA84-37A5F45ED6FA}"/>
              </a:ext>
            </a:extLst>
          </p:cNvPr>
          <p:cNvSpPr/>
          <p:nvPr/>
        </p:nvSpPr>
        <p:spPr>
          <a:xfrm>
            <a:off x="755650" y="2132856"/>
            <a:ext cx="2376190" cy="504056"/>
          </a:xfrm>
          <a:prstGeom prst="rect">
            <a:avLst/>
          </a:prstGeom>
          <a:solidFill>
            <a:srgbClr val="643C90"/>
          </a:solidFill>
          <a:ln w="28575">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heterosexual</a:t>
            </a:r>
          </a:p>
        </p:txBody>
      </p:sp>
      <p:sp>
        <p:nvSpPr>
          <p:cNvPr id="11" name="Rectangle 10">
            <a:extLst>
              <a:ext uri="{FF2B5EF4-FFF2-40B4-BE49-F238E27FC236}">
                <a16:creationId xmlns:a16="http://schemas.microsoft.com/office/drawing/2014/main" id="{04F05045-7BD1-4BB3-AA63-6F682F9F95E6}"/>
              </a:ext>
            </a:extLst>
          </p:cNvPr>
          <p:cNvSpPr/>
          <p:nvPr/>
        </p:nvSpPr>
        <p:spPr>
          <a:xfrm>
            <a:off x="3381522" y="2132856"/>
            <a:ext cx="2376190" cy="504056"/>
          </a:xfrm>
          <a:prstGeom prst="rect">
            <a:avLst/>
          </a:prstGeom>
          <a:solidFill>
            <a:srgbClr val="933993"/>
          </a:solidFill>
          <a:ln w="28575">
            <a:solidFill>
              <a:srgbClr val="9339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lesbian</a:t>
            </a:r>
          </a:p>
        </p:txBody>
      </p:sp>
      <p:sp>
        <p:nvSpPr>
          <p:cNvPr id="12" name="Rectangle 11">
            <a:extLst>
              <a:ext uri="{FF2B5EF4-FFF2-40B4-BE49-F238E27FC236}">
                <a16:creationId xmlns:a16="http://schemas.microsoft.com/office/drawing/2014/main" id="{59A034DD-FD97-4C64-8476-80E1C4E2045C}"/>
              </a:ext>
            </a:extLst>
          </p:cNvPr>
          <p:cNvSpPr/>
          <p:nvPr/>
        </p:nvSpPr>
        <p:spPr>
          <a:xfrm>
            <a:off x="6000247" y="2132856"/>
            <a:ext cx="2376190" cy="504056"/>
          </a:xfrm>
          <a:prstGeom prst="rect">
            <a:avLst/>
          </a:prstGeom>
          <a:solidFill>
            <a:srgbClr val="DA4C9E"/>
          </a:solidFill>
          <a:ln w="28575">
            <a:solidFill>
              <a:srgbClr val="DA4C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gay</a:t>
            </a:r>
          </a:p>
        </p:txBody>
      </p:sp>
      <p:sp>
        <p:nvSpPr>
          <p:cNvPr id="21" name="Rectangle 20">
            <a:extLst>
              <a:ext uri="{FF2B5EF4-FFF2-40B4-BE49-F238E27FC236}">
                <a16:creationId xmlns:a16="http://schemas.microsoft.com/office/drawing/2014/main" id="{04DA4747-6AD6-4B9F-BF5C-EEA8FD04441F}"/>
              </a:ext>
            </a:extLst>
          </p:cNvPr>
          <p:cNvSpPr/>
          <p:nvPr/>
        </p:nvSpPr>
        <p:spPr>
          <a:xfrm>
            <a:off x="758033" y="3980161"/>
            <a:ext cx="2376190" cy="1631280"/>
          </a:xfrm>
          <a:prstGeom prst="rect">
            <a:avLst/>
          </a:prstGeom>
          <a:solidFill>
            <a:srgbClr val="B9D36E"/>
          </a:solid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tIns="108000" bIns="180000" rtlCol="0" anchor="b" anchorCtr="0"/>
          <a:lstStyle/>
          <a:p>
            <a:pPr algn="ctr"/>
            <a:r>
              <a:rPr lang="en-GB" dirty="0"/>
              <a:t>a person who is attracted to men </a:t>
            </a:r>
            <a:br>
              <a:rPr lang="en-GB" dirty="0"/>
            </a:br>
            <a:r>
              <a:rPr lang="en-GB" dirty="0"/>
              <a:t>and women</a:t>
            </a:r>
          </a:p>
        </p:txBody>
      </p:sp>
      <p:sp>
        <p:nvSpPr>
          <p:cNvPr id="22" name="Rectangle 21">
            <a:extLst>
              <a:ext uri="{FF2B5EF4-FFF2-40B4-BE49-F238E27FC236}">
                <a16:creationId xmlns:a16="http://schemas.microsoft.com/office/drawing/2014/main" id="{B802510D-452F-436B-AC0F-67F5714C331E}"/>
              </a:ext>
            </a:extLst>
          </p:cNvPr>
          <p:cNvSpPr/>
          <p:nvPr/>
        </p:nvSpPr>
        <p:spPr>
          <a:xfrm>
            <a:off x="3383905" y="3980160"/>
            <a:ext cx="2376190" cy="1874499"/>
          </a:xfrm>
          <a:prstGeom prst="rect">
            <a:avLst/>
          </a:prstGeom>
          <a:solidFill>
            <a:srgbClr val="25B6BB"/>
          </a:solidFill>
          <a:ln w="28575">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tIns="108000" bIns="180000" rtlCol="0" anchor="b" anchorCtr="0"/>
          <a:lstStyle/>
          <a:p>
            <a:pPr algn="ctr"/>
            <a:r>
              <a:rPr lang="en-GB" spc="-40" dirty="0"/>
              <a:t>a person whose gender doesn’t align with their </a:t>
            </a:r>
            <a:br>
              <a:rPr lang="en-GB" spc="-40" dirty="0"/>
            </a:br>
            <a:r>
              <a:rPr lang="en-GB" spc="-40" dirty="0"/>
              <a:t>biological sex</a:t>
            </a:r>
          </a:p>
        </p:txBody>
      </p:sp>
      <p:sp>
        <p:nvSpPr>
          <p:cNvPr id="23" name="Rectangle 22">
            <a:extLst>
              <a:ext uri="{FF2B5EF4-FFF2-40B4-BE49-F238E27FC236}">
                <a16:creationId xmlns:a16="http://schemas.microsoft.com/office/drawing/2014/main" id="{7D0F4FAB-AA48-4BA3-A1E0-981045F2DC61}"/>
              </a:ext>
            </a:extLst>
          </p:cNvPr>
          <p:cNvSpPr/>
          <p:nvPr/>
        </p:nvSpPr>
        <p:spPr>
          <a:xfrm>
            <a:off x="6002630" y="3980161"/>
            <a:ext cx="2376190" cy="1874498"/>
          </a:xfrm>
          <a:prstGeom prst="rect">
            <a:avLst/>
          </a:prstGeom>
          <a:solidFill>
            <a:srgbClr val="47B0E4"/>
          </a:solidFill>
          <a:ln w="28575">
            <a:solidFill>
              <a:srgbClr val="0077B1"/>
            </a:solidFill>
          </a:ln>
        </p:spPr>
        <p:style>
          <a:lnRef idx="2">
            <a:schemeClr val="accent1">
              <a:shade val="50000"/>
            </a:schemeClr>
          </a:lnRef>
          <a:fillRef idx="1">
            <a:schemeClr val="accent1"/>
          </a:fillRef>
          <a:effectRef idx="0">
            <a:schemeClr val="accent1"/>
          </a:effectRef>
          <a:fontRef idx="minor">
            <a:schemeClr val="lt1"/>
          </a:fontRef>
        </p:style>
        <p:txBody>
          <a:bodyPr tIns="108000" bIns="180000" rtlCol="0" anchor="b" anchorCtr="0"/>
          <a:lstStyle/>
          <a:p>
            <a:pPr algn="ctr"/>
            <a:r>
              <a:rPr lang="en-GB" spc="-10" dirty="0"/>
              <a:t>a person whose gender does align with their </a:t>
            </a:r>
            <a:br>
              <a:rPr lang="en-GB" spc="-10" dirty="0"/>
            </a:br>
            <a:r>
              <a:rPr lang="en-GB" spc="-10" dirty="0"/>
              <a:t>biological sex</a:t>
            </a:r>
          </a:p>
        </p:txBody>
      </p:sp>
      <p:sp>
        <p:nvSpPr>
          <p:cNvPr id="24" name="Rectangle 23">
            <a:extLst>
              <a:ext uri="{FF2B5EF4-FFF2-40B4-BE49-F238E27FC236}">
                <a16:creationId xmlns:a16="http://schemas.microsoft.com/office/drawing/2014/main" id="{2948BE73-A2CC-4C9B-B3CE-1D552DB5FEB8}"/>
              </a:ext>
            </a:extLst>
          </p:cNvPr>
          <p:cNvSpPr/>
          <p:nvPr/>
        </p:nvSpPr>
        <p:spPr>
          <a:xfrm>
            <a:off x="758033" y="3980161"/>
            <a:ext cx="2376190" cy="504056"/>
          </a:xfrm>
          <a:prstGeom prst="rect">
            <a:avLst/>
          </a:prstGeom>
          <a:solidFill>
            <a:srgbClr val="85BD33"/>
          </a:solid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bisexual</a:t>
            </a:r>
          </a:p>
        </p:txBody>
      </p:sp>
      <p:sp>
        <p:nvSpPr>
          <p:cNvPr id="25" name="Rectangle 24">
            <a:extLst>
              <a:ext uri="{FF2B5EF4-FFF2-40B4-BE49-F238E27FC236}">
                <a16:creationId xmlns:a16="http://schemas.microsoft.com/office/drawing/2014/main" id="{6D989969-A30E-4802-8109-566250CA4777}"/>
              </a:ext>
            </a:extLst>
          </p:cNvPr>
          <p:cNvSpPr/>
          <p:nvPr/>
        </p:nvSpPr>
        <p:spPr>
          <a:xfrm>
            <a:off x="3383905" y="3980161"/>
            <a:ext cx="2376190" cy="504056"/>
          </a:xfrm>
          <a:prstGeom prst="rect">
            <a:avLst/>
          </a:prstGeom>
          <a:solidFill>
            <a:srgbClr val="009386"/>
          </a:solidFill>
          <a:ln w="28575">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transgender</a:t>
            </a:r>
          </a:p>
        </p:txBody>
      </p:sp>
      <p:sp>
        <p:nvSpPr>
          <p:cNvPr id="26" name="Rectangle 25">
            <a:extLst>
              <a:ext uri="{FF2B5EF4-FFF2-40B4-BE49-F238E27FC236}">
                <a16:creationId xmlns:a16="http://schemas.microsoft.com/office/drawing/2014/main" id="{C99C6055-893C-4E46-BBCB-C4907BA15576}"/>
              </a:ext>
            </a:extLst>
          </p:cNvPr>
          <p:cNvSpPr/>
          <p:nvPr/>
        </p:nvSpPr>
        <p:spPr>
          <a:xfrm>
            <a:off x="6002630" y="3980161"/>
            <a:ext cx="2376190" cy="504056"/>
          </a:xfrm>
          <a:prstGeom prst="rect">
            <a:avLst/>
          </a:prstGeom>
          <a:solidFill>
            <a:srgbClr val="0077B1"/>
          </a:solidFill>
          <a:ln w="28575">
            <a:solidFill>
              <a:srgbClr val="0077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cisgender</a:t>
            </a:r>
          </a:p>
        </p:txBody>
      </p:sp>
      <p:sp>
        <p:nvSpPr>
          <p:cNvPr id="27" name="TextBox 26">
            <a:extLst>
              <a:ext uri="{FF2B5EF4-FFF2-40B4-BE49-F238E27FC236}">
                <a16:creationId xmlns:a16="http://schemas.microsoft.com/office/drawing/2014/main" id="{F79DDDF7-E4BE-4FD8-AC65-755AA8A079E1}"/>
              </a:ext>
            </a:extLst>
          </p:cNvPr>
          <p:cNvSpPr txBox="1"/>
          <p:nvPr/>
        </p:nvSpPr>
        <p:spPr>
          <a:xfrm>
            <a:off x="755650" y="5877272"/>
            <a:ext cx="7632700" cy="369332"/>
          </a:xfrm>
          <a:prstGeom prst="rect">
            <a:avLst/>
          </a:prstGeom>
          <a:noFill/>
        </p:spPr>
        <p:txBody>
          <a:bodyPr wrap="square" rtlCol="0">
            <a:spAutoFit/>
          </a:bodyPr>
          <a:lstStyle/>
          <a:p>
            <a:pPr algn="ctr"/>
            <a:r>
              <a:rPr lang="en-GB" sz="1800" spc="-30" dirty="0">
                <a:sym typeface="Wingdings" panose="05000000000000000000" pitchFamily="2" charset="2"/>
              </a:rPr>
              <a:t>Our identities can influence the type of relationships we have with others</a:t>
            </a:r>
            <a:r>
              <a:rPr lang="en-GB" spc="-30" dirty="0">
                <a:sym typeface="Wingdings" panose="05000000000000000000" pitchFamily="2" charset="2"/>
              </a:rPr>
              <a:t>.</a:t>
            </a:r>
            <a:endParaRPr lang="en-GB" sz="1800" spc="-30" dirty="0">
              <a:sym typeface="Wingdings" panose="05000000000000000000" pitchFamily="2" charset="2"/>
            </a:endParaRPr>
          </a:p>
        </p:txBody>
      </p:sp>
      <p:pic>
        <p:nvPicPr>
          <p:cNvPr id="29" name="Whole Class">
            <a:extLst>
              <a:ext uri="{FF2B5EF4-FFF2-40B4-BE49-F238E27FC236}">
                <a16:creationId xmlns:a16="http://schemas.microsoft.com/office/drawing/2014/main" id="{23B20D16-19B6-497A-80E9-6AAB75BC1FB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0603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1" nodeType="clickEffect">
                                  <p:stCondLst>
                                    <p:cond delay="0"/>
                                  </p:stCondLst>
                                  <p:childTnLst>
                                    <p:animEffect transition="out" filter="fade">
                                      <p:cBhvr>
                                        <p:cTn id="22" dur="500"/>
                                        <p:tgtEl>
                                          <p:spTgt spid="5"/>
                                        </p:tgtEl>
                                      </p:cBhvr>
                                    </p:animEffect>
                                    <p:set>
                                      <p:cBhvr>
                                        <p:cTn id="23" dur="1" fill="hold">
                                          <p:stCondLst>
                                            <p:cond delay="499"/>
                                          </p:stCondLst>
                                        </p:cTn>
                                        <p:tgtEl>
                                          <p:spTgt spid="5"/>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500"/>
                                        <p:tgtEl>
                                          <p:spTgt spid="7"/>
                                        </p:tgtEl>
                                      </p:cBhvr>
                                    </p:animEffect>
                                    <p:set>
                                      <p:cBhvr>
                                        <p:cTn id="26" dur="1" fill="hold">
                                          <p:stCondLst>
                                            <p:cond delay="499"/>
                                          </p:stCondLst>
                                        </p:cTn>
                                        <p:tgtEl>
                                          <p:spTgt spid="7"/>
                                        </p:tgtEl>
                                        <p:attrNameLst>
                                          <p:attrName>style.visibility</p:attrName>
                                        </p:attrNameLst>
                                      </p:cBhvr>
                                      <p:to>
                                        <p:strVal val="hidden"/>
                                      </p:to>
                                    </p:set>
                                  </p:childTnLst>
                                </p:cTn>
                              </p:par>
                              <p:par>
                                <p:cTn id="27" presetID="10" presetClass="exit" presetSubtype="0" fill="hold" grpId="1" nodeType="withEffect">
                                  <p:stCondLst>
                                    <p:cond delay="0"/>
                                  </p:stCondLst>
                                  <p:childTnLst>
                                    <p:animEffect transition="out" filter="fade">
                                      <p:cBhvr>
                                        <p:cTn id="28" dur="500"/>
                                        <p:tgtEl>
                                          <p:spTgt spid="8"/>
                                        </p:tgtEl>
                                      </p:cBhvr>
                                    </p:animEffect>
                                    <p:set>
                                      <p:cBhvr>
                                        <p:cTn id="29" dur="1" fill="hold">
                                          <p:stCondLst>
                                            <p:cond delay="499"/>
                                          </p:stCondLst>
                                        </p:cTn>
                                        <p:tgtEl>
                                          <p:spTgt spid="8"/>
                                        </p:tgtEl>
                                        <p:attrNameLst>
                                          <p:attrName>style.visibility</p:attrName>
                                        </p:attrNameLst>
                                      </p:cBhvr>
                                      <p:to>
                                        <p:strVal val="hidden"/>
                                      </p:to>
                                    </p:se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par>
                          <p:cTn id="39" fill="hold">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1000"/>
                            </p:stCondLst>
                            <p:childTnLst>
                              <p:par>
                                <p:cTn id="44" presetID="10" presetClass="entr" presetSubtype="0"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par>
                          <p:cTn id="47" fill="hold">
                            <p:stCondLst>
                              <p:cond delay="150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childTnLst>
                          </p:cTn>
                        </p:par>
                        <p:par>
                          <p:cTn id="51" fill="hold">
                            <p:stCondLst>
                              <p:cond delay="2000"/>
                            </p:stCondLst>
                            <p:childTnLst>
                              <p:par>
                                <p:cTn id="52" presetID="10" presetClass="entr" presetSubtype="0"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childTnLst>
                          </p:cTn>
                        </p:par>
                        <p:par>
                          <p:cTn id="55" fill="hold">
                            <p:stCondLst>
                              <p:cond delay="2500"/>
                            </p:stCondLst>
                            <p:childTnLst>
                              <p:par>
                                <p:cTn id="56" presetID="10" presetClass="entr" presetSubtype="0" fill="hold" grpId="0" nodeType="after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fade">
                                      <p:cBhvr>
                                        <p:cTn id="6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4" restart="whenNotActive" fill="hold" evtFilter="cancelBubble" nodeType="interactiveSeq">
                <p:stCondLst>
                  <p:cond evt="onClick" delay="0">
                    <p:tgtEl>
                      <p:spTgt spid="10"/>
                    </p:tgtEl>
                  </p:cond>
                </p:stCondLst>
                <p:endSync evt="end" delay="0">
                  <p:rtn val="all"/>
                </p:endSync>
                <p:childTnLst>
                  <p:par>
                    <p:cTn id="65" fill="hold">
                      <p:stCondLst>
                        <p:cond delay="0"/>
                      </p:stCondLst>
                      <p:childTnLst>
                        <p:par>
                          <p:cTn id="66" fill="hold">
                            <p:stCondLst>
                              <p:cond delay="0"/>
                            </p:stCondLst>
                            <p:childTnLst>
                              <p:par>
                                <p:cTn id="67" presetID="22" presetClass="entr" presetSubtype="1" fill="hold" grpId="0" nodeType="click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wipe(up)">
                                      <p:cBhvr>
                                        <p:cTn id="69" dur="500"/>
                                        <p:tgtEl>
                                          <p:spTgt spid="18"/>
                                        </p:tgtEl>
                                      </p:cBhvr>
                                    </p:animEffect>
                                  </p:childTnLst>
                                </p:cTn>
                              </p:par>
                            </p:childTnLst>
                          </p:cTn>
                        </p:par>
                      </p:childTnLst>
                    </p:cTn>
                  </p:par>
                </p:childTnLst>
              </p:cTn>
              <p:nextCondLst>
                <p:cond evt="onClick" delay="0">
                  <p:tgtEl>
                    <p:spTgt spid="10"/>
                  </p:tgtEl>
                </p:cond>
              </p:nextCondLst>
            </p:seq>
            <p:seq concurrent="1" nextAc="seek">
              <p:cTn id="70" restart="whenNotActive" fill="hold" evtFilter="cancelBubble" nodeType="interactiveSeq">
                <p:stCondLst>
                  <p:cond evt="onClick" delay="0">
                    <p:tgtEl>
                      <p:spTgt spid="11"/>
                    </p:tgtEl>
                  </p:cond>
                </p:stCondLst>
                <p:endSync evt="end" delay="0">
                  <p:rtn val="all"/>
                </p:endSync>
                <p:childTnLst>
                  <p:par>
                    <p:cTn id="71" fill="hold">
                      <p:stCondLst>
                        <p:cond delay="0"/>
                      </p:stCondLst>
                      <p:childTnLst>
                        <p:par>
                          <p:cTn id="72" fill="hold">
                            <p:stCondLst>
                              <p:cond delay="0"/>
                            </p:stCondLst>
                            <p:childTnLst>
                              <p:par>
                                <p:cTn id="73" presetID="22" presetClass="entr" presetSubtype="1" fill="hold" grpId="0" nodeType="click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wipe(up)">
                                      <p:cBhvr>
                                        <p:cTn id="75" dur="500"/>
                                        <p:tgtEl>
                                          <p:spTgt spid="19"/>
                                        </p:tgtEl>
                                      </p:cBhvr>
                                    </p:animEffect>
                                  </p:childTnLst>
                                </p:cTn>
                              </p:par>
                            </p:childTnLst>
                          </p:cTn>
                        </p:par>
                      </p:childTnLst>
                    </p:cTn>
                  </p:par>
                </p:childTnLst>
              </p:cTn>
              <p:nextCondLst>
                <p:cond evt="onClick" delay="0">
                  <p:tgtEl>
                    <p:spTgt spid="11"/>
                  </p:tgtEl>
                </p:cond>
              </p:nextCondLst>
            </p:seq>
            <p:seq concurrent="1" nextAc="seek">
              <p:cTn id="76" restart="whenNotActive" fill="hold" evtFilter="cancelBubble" nodeType="interactiveSeq">
                <p:stCondLst>
                  <p:cond evt="onClick" delay="0">
                    <p:tgtEl>
                      <p:spTgt spid="12"/>
                    </p:tgtEl>
                  </p:cond>
                </p:stCondLst>
                <p:endSync evt="end" delay="0">
                  <p:rtn val="all"/>
                </p:endSync>
                <p:childTnLst>
                  <p:par>
                    <p:cTn id="77" fill="hold">
                      <p:stCondLst>
                        <p:cond delay="0"/>
                      </p:stCondLst>
                      <p:childTnLst>
                        <p:par>
                          <p:cTn id="78" fill="hold">
                            <p:stCondLst>
                              <p:cond delay="0"/>
                            </p:stCondLst>
                            <p:childTnLst>
                              <p:par>
                                <p:cTn id="79" presetID="22" presetClass="entr" presetSubtype="1" fill="hold" grpId="0" nodeType="click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wipe(up)">
                                      <p:cBhvr>
                                        <p:cTn id="81" dur="500"/>
                                        <p:tgtEl>
                                          <p:spTgt spid="20"/>
                                        </p:tgtEl>
                                      </p:cBhvr>
                                    </p:animEffect>
                                  </p:childTnLst>
                                </p:cTn>
                              </p:par>
                            </p:childTnLst>
                          </p:cTn>
                        </p:par>
                      </p:childTnLst>
                    </p:cTn>
                  </p:par>
                </p:childTnLst>
              </p:cTn>
              <p:nextCondLst>
                <p:cond evt="onClick" delay="0">
                  <p:tgtEl>
                    <p:spTgt spid="12"/>
                  </p:tgtEl>
                </p:cond>
              </p:nextCondLst>
            </p:seq>
            <p:seq concurrent="1" nextAc="seek">
              <p:cTn id="82" restart="whenNotActive" fill="hold" evtFilter="cancelBubble" nodeType="interactiveSeq">
                <p:stCondLst>
                  <p:cond evt="onClick" delay="0">
                    <p:tgtEl>
                      <p:spTgt spid="24"/>
                    </p:tgtEl>
                  </p:cond>
                </p:stCondLst>
                <p:endSync evt="end" delay="0">
                  <p:rtn val="all"/>
                </p:endSync>
                <p:childTnLst>
                  <p:par>
                    <p:cTn id="83" fill="hold">
                      <p:stCondLst>
                        <p:cond delay="0"/>
                      </p:stCondLst>
                      <p:childTnLst>
                        <p:par>
                          <p:cTn id="84" fill="hold">
                            <p:stCondLst>
                              <p:cond delay="0"/>
                            </p:stCondLst>
                            <p:childTnLst>
                              <p:par>
                                <p:cTn id="85" presetID="22" presetClass="entr" presetSubtype="1" fill="hold" grpId="0" nodeType="click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wipe(up)">
                                      <p:cBhvr>
                                        <p:cTn id="87" dur="500"/>
                                        <p:tgtEl>
                                          <p:spTgt spid="21"/>
                                        </p:tgtEl>
                                      </p:cBhvr>
                                    </p:animEffect>
                                  </p:childTnLst>
                                </p:cTn>
                              </p:par>
                            </p:childTnLst>
                          </p:cTn>
                        </p:par>
                      </p:childTnLst>
                    </p:cTn>
                  </p:par>
                </p:childTnLst>
              </p:cTn>
              <p:nextCondLst>
                <p:cond evt="onClick" delay="0">
                  <p:tgtEl>
                    <p:spTgt spid="24"/>
                  </p:tgtEl>
                </p:cond>
              </p:nextCondLst>
            </p:seq>
            <p:seq concurrent="1" nextAc="seek">
              <p:cTn id="88" restart="whenNotActive" fill="hold" evtFilter="cancelBubble" nodeType="interactiveSeq">
                <p:stCondLst>
                  <p:cond evt="onClick" delay="0">
                    <p:tgtEl>
                      <p:spTgt spid="25"/>
                    </p:tgtEl>
                  </p:cond>
                </p:stCondLst>
                <p:endSync evt="end" delay="0">
                  <p:rtn val="all"/>
                </p:endSync>
                <p:childTnLst>
                  <p:par>
                    <p:cTn id="89" fill="hold">
                      <p:stCondLst>
                        <p:cond delay="0"/>
                      </p:stCondLst>
                      <p:childTnLst>
                        <p:par>
                          <p:cTn id="90" fill="hold">
                            <p:stCondLst>
                              <p:cond delay="0"/>
                            </p:stCondLst>
                            <p:childTnLst>
                              <p:par>
                                <p:cTn id="91" presetID="22" presetClass="entr" presetSubtype="1" fill="hold" grpId="0" nodeType="click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wipe(up)">
                                      <p:cBhvr>
                                        <p:cTn id="93" dur="500"/>
                                        <p:tgtEl>
                                          <p:spTgt spid="22"/>
                                        </p:tgtEl>
                                      </p:cBhvr>
                                    </p:animEffect>
                                  </p:childTnLst>
                                </p:cTn>
                              </p:par>
                            </p:childTnLst>
                          </p:cTn>
                        </p:par>
                      </p:childTnLst>
                    </p:cTn>
                  </p:par>
                </p:childTnLst>
              </p:cTn>
              <p:nextCondLst>
                <p:cond evt="onClick" delay="0">
                  <p:tgtEl>
                    <p:spTgt spid="25"/>
                  </p:tgtEl>
                </p:cond>
              </p:nextCondLst>
            </p:seq>
            <p:seq concurrent="1" nextAc="seek">
              <p:cTn id="94" restart="whenNotActive" fill="hold" evtFilter="cancelBubble" nodeType="interactiveSeq">
                <p:stCondLst>
                  <p:cond evt="onClick" delay="0">
                    <p:tgtEl>
                      <p:spTgt spid="26"/>
                    </p:tgtEl>
                  </p:cond>
                </p:stCondLst>
                <p:endSync evt="end" delay="0">
                  <p:rtn val="all"/>
                </p:endSync>
                <p:childTnLst>
                  <p:par>
                    <p:cTn id="95" fill="hold">
                      <p:stCondLst>
                        <p:cond delay="0"/>
                      </p:stCondLst>
                      <p:childTnLst>
                        <p:par>
                          <p:cTn id="96" fill="hold">
                            <p:stCondLst>
                              <p:cond delay="0"/>
                            </p:stCondLst>
                            <p:childTnLst>
                              <p:par>
                                <p:cTn id="97" presetID="22" presetClass="entr" presetSubtype="1" fill="hold" grpId="0" nodeType="click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wipe(up)">
                                      <p:cBhvr>
                                        <p:cTn id="99" dur="500"/>
                                        <p:tgtEl>
                                          <p:spTgt spid="23"/>
                                        </p:tgtEl>
                                      </p:cBhvr>
                                    </p:animEffect>
                                  </p:childTnLst>
                                </p:cTn>
                              </p:par>
                            </p:childTnLst>
                          </p:cTn>
                        </p:par>
                      </p:childTnLst>
                    </p:cTn>
                  </p:par>
                </p:childTnLst>
              </p:cTn>
              <p:nextCondLst>
                <p:cond evt="onClick" delay="0">
                  <p:tgtEl>
                    <p:spTgt spid="26"/>
                  </p:tgtEl>
                </p:cond>
              </p:nextCondLst>
            </p:seq>
          </p:childTnLst>
        </p:cTn>
      </p:par>
    </p:tnLst>
    <p:bldLst>
      <p:bldP spid="5" grpId="0"/>
      <p:bldP spid="5" grpId="1"/>
      <p:bldP spid="8" grpId="0"/>
      <p:bldP spid="8" grpId="1"/>
      <p:bldP spid="9" grpId="0"/>
      <p:bldP spid="18" grpId="0" animBg="1"/>
      <p:bldP spid="19" grpId="0" animBg="1"/>
      <p:bldP spid="20" grpId="0" animBg="1"/>
      <p:bldP spid="10" grpId="0" animBg="1"/>
      <p:bldP spid="11" grpId="0" animBg="1"/>
      <p:bldP spid="12" grpId="0" animBg="1"/>
      <p:bldP spid="21" grpId="0" animBg="1"/>
      <p:bldP spid="22" grpId="0" animBg="1"/>
      <p:bldP spid="23" grpId="0" animBg="1"/>
      <p:bldP spid="24" grpId="0" animBg="1"/>
      <p:bldP spid="25" grpId="0" animBg="1"/>
      <p:bldP spid="26" grpId="0" animBg="1"/>
      <p:bldP spid="2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close up of a mans face&#10;&#10;Description automatically generated">
            <a:extLst>
              <a:ext uri="{FF2B5EF4-FFF2-40B4-BE49-F238E27FC236}">
                <a16:creationId xmlns:a16="http://schemas.microsoft.com/office/drawing/2014/main" id="{0DD40A0E-E822-43BA-B4B7-10148719FE8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15830" y="2699449"/>
            <a:ext cx="3796730" cy="4158551"/>
          </a:xfrm>
          <a:prstGeom prst="rect">
            <a:avLst/>
          </a:prstGeom>
        </p:spPr>
      </p:pic>
      <p:sp>
        <p:nvSpPr>
          <p:cNvPr id="13" name="Speech Bubble: Rectangle with Corners Rounded 12">
            <a:extLst>
              <a:ext uri="{FF2B5EF4-FFF2-40B4-BE49-F238E27FC236}">
                <a16:creationId xmlns:a16="http://schemas.microsoft.com/office/drawing/2014/main" id="{EFA8B9BB-DB9C-4B52-90B8-E956EB525545}"/>
              </a:ext>
            </a:extLst>
          </p:cNvPr>
          <p:cNvSpPr/>
          <p:nvPr/>
        </p:nvSpPr>
        <p:spPr>
          <a:xfrm>
            <a:off x="2051720" y="1518311"/>
            <a:ext cx="4204328" cy="1495894"/>
          </a:xfrm>
          <a:prstGeom prst="wedgeRoundRectCallout">
            <a:avLst>
              <a:gd name="adj1" fmla="val -31608"/>
              <a:gd name="adj2" fmla="val 64743"/>
              <a:gd name="adj3" fmla="val 16667"/>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When two people are </a:t>
            </a:r>
            <a:r>
              <a:rPr lang="en-GB" b="1" dirty="0"/>
              <a:t>attracted</a:t>
            </a:r>
            <a:r>
              <a:rPr lang="en-GB" dirty="0"/>
              <a:t> to one another, they may choose to have a </a:t>
            </a:r>
            <a:r>
              <a:rPr lang="en-GB" b="1" dirty="0"/>
              <a:t>romantic</a:t>
            </a:r>
            <a:r>
              <a:rPr lang="en-GB" dirty="0"/>
              <a:t> relationship.</a:t>
            </a:r>
          </a:p>
        </p:txBody>
      </p:sp>
      <p:sp>
        <p:nvSpPr>
          <p:cNvPr id="14" name="Speech Bubble: Rectangle with Corners Rounded 13">
            <a:extLst>
              <a:ext uri="{FF2B5EF4-FFF2-40B4-BE49-F238E27FC236}">
                <a16:creationId xmlns:a16="http://schemas.microsoft.com/office/drawing/2014/main" id="{97BDBE91-DF08-43D2-B28C-887087DAF08F}"/>
              </a:ext>
            </a:extLst>
          </p:cNvPr>
          <p:cNvSpPr/>
          <p:nvPr/>
        </p:nvSpPr>
        <p:spPr>
          <a:xfrm>
            <a:off x="2574107" y="3661298"/>
            <a:ext cx="3695376" cy="1495894"/>
          </a:xfrm>
          <a:prstGeom prst="wedgeRoundRectCallout">
            <a:avLst>
              <a:gd name="adj1" fmla="val 55338"/>
              <a:gd name="adj2" fmla="val 10345"/>
              <a:gd name="adj3" fmla="val 16667"/>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People may be attracted to someone of another </a:t>
            </a:r>
            <a:r>
              <a:rPr lang="en-GB" b="1" dirty="0"/>
              <a:t>gender</a:t>
            </a:r>
            <a:r>
              <a:rPr lang="en-GB" dirty="0"/>
              <a:t> or the same gender.</a:t>
            </a:r>
          </a:p>
        </p:txBody>
      </p:sp>
      <p:sp>
        <p:nvSpPr>
          <p:cNvPr id="17" name="Speech Bubble: Rectangle with Corners Rounded 16">
            <a:extLst>
              <a:ext uri="{FF2B5EF4-FFF2-40B4-BE49-F238E27FC236}">
                <a16:creationId xmlns:a16="http://schemas.microsoft.com/office/drawing/2014/main" id="{101CBF9C-BF2C-445A-BC42-EBA44368AFCF}"/>
              </a:ext>
            </a:extLst>
          </p:cNvPr>
          <p:cNvSpPr/>
          <p:nvPr/>
        </p:nvSpPr>
        <p:spPr>
          <a:xfrm>
            <a:off x="2051720" y="1501058"/>
            <a:ext cx="4752528" cy="1695644"/>
          </a:xfrm>
          <a:prstGeom prst="wedgeRoundRectCallout">
            <a:avLst>
              <a:gd name="adj1" fmla="val -31608"/>
              <a:gd name="adj2" fmla="val 64743"/>
              <a:gd name="adj3" fmla="val 16667"/>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Some people are not </a:t>
            </a:r>
            <a:r>
              <a:rPr lang="en-GB" b="1" dirty="0"/>
              <a:t>physically attracted </a:t>
            </a:r>
            <a:r>
              <a:rPr lang="en-GB" dirty="0"/>
              <a:t>to others but are attracted to someone’s personality, once they have a close emotional connection with that person – these people identify as </a:t>
            </a:r>
            <a:r>
              <a:rPr lang="en-GB" b="1" dirty="0"/>
              <a:t>demisexual</a:t>
            </a:r>
            <a:r>
              <a:rPr lang="en-GB" dirty="0"/>
              <a:t>.</a:t>
            </a:r>
          </a:p>
        </p:txBody>
      </p:sp>
      <p:sp>
        <p:nvSpPr>
          <p:cNvPr id="18" name="Speech Bubble: Rectangle with Corners Rounded 17">
            <a:extLst>
              <a:ext uri="{FF2B5EF4-FFF2-40B4-BE49-F238E27FC236}">
                <a16:creationId xmlns:a16="http://schemas.microsoft.com/office/drawing/2014/main" id="{5F23BDC8-6417-4CBD-91D6-3DF763C7FC1B}"/>
              </a:ext>
            </a:extLst>
          </p:cNvPr>
          <p:cNvSpPr/>
          <p:nvPr/>
        </p:nvSpPr>
        <p:spPr>
          <a:xfrm>
            <a:off x="2483768" y="3949330"/>
            <a:ext cx="3695376" cy="1495894"/>
          </a:xfrm>
          <a:prstGeom prst="wedgeRoundRectCallout">
            <a:avLst>
              <a:gd name="adj1" fmla="val 55338"/>
              <a:gd name="adj2" fmla="val 10345"/>
              <a:gd name="adj3" fmla="val 16667"/>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Some people are not attracted to others at all and choose not to be in a relationship – these people identify as </a:t>
            </a:r>
            <a:r>
              <a:rPr lang="en-GB" b="1" dirty="0"/>
              <a:t>asexual</a:t>
            </a:r>
            <a:r>
              <a:rPr lang="en-GB" dirty="0"/>
              <a:t>.</a:t>
            </a:r>
          </a:p>
        </p:txBody>
      </p:sp>
      <p:pic>
        <p:nvPicPr>
          <p:cNvPr id="20" name="Whole Class">
            <a:extLst>
              <a:ext uri="{FF2B5EF4-FFF2-40B4-BE49-F238E27FC236}">
                <a16:creationId xmlns:a16="http://schemas.microsoft.com/office/drawing/2014/main" id="{9CE15FB6-29A5-401A-AFE3-43ED7DC9260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itle 1">
            <a:extLst>
              <a:ext uri="{FF2B5EF4-FFF2-40B4-BE49-F238E27FC236}">
                <a16:creationId xmlns:a16="http://schemas.microsoft.com/office/drawing/2014/main" id="{2CF308CD-980B-4871-B01A-D8CA4F7572EE}"/>
              </a:ext>
            </a:extLst>
          </p:cNvPr>
          <p:cNvSpPr>
            <a:spLocks noGrp="1"/>
          </p:cNvSpPr>
          <p:nvPr>
            <p:ph type="title"/>
          </p:nvPr>
        </p:nvSpPr>
        <p:spPr>
          <a:xfrm>
            <a:off x="457198" y="478895"/>
            <a:ext cx="8220075" cy="994306"/>
          </a:xfrm>
        </p:spPr>
        <p:txBody>
          <a:bodyPr/>
          <a:lstStyle/>
          <a:p>
            <a:r>
              <a:rPr lang="en-GB" sz="3800" spc="-20" dirty="0"/>
              <a:t>Identity and Relationships</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496" y="3095770"/>
            <a:ext cx="2851063" cy="3762480"/>
          </a:xfrm>
          <a:prstGeom prst="rect">
            <a:avLst/>
          </a:prstGeom>
        </p:spPr>
      </p:pic>
    </p:spTree>
    <p:extLst>
      <p:ext uri="{BB962C8B-B14F-4D97-AF65-F5344CB8AC3E}">
        <p14:creationId xmlns:p14="http://schemas.microsoft.com/office/powerpoint/2010/main" val="1767095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2" fill="hold" grpId="0"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right)">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13"/>
                                        </p:tgtEl>
                                      </p:cBhvr>
                                    </p:animEffect>
                                    <p:set>
                                      <p:cBhvr>
                                        <p:cTn id="21" dur="1" fill="hold">
                                          <p:stCondLst>
                                            <p:cond delay="499"/>
                                          </p:stCondLst>
                                        </p:cTn>
                                        <p:tgtEl>
                                          <p:spTgt spid="13"/>
                                        </p:tgtEl>
                                        <p:attrNameLst>
                                          <p:attrName>style.visibility</p:attrName>
                                        </p:attrNameLst>
                                      </p:cBhvr>
                                      <p:to>
                                        <p:strVal val="hidden"/>
                                      </p:to>
                                    </p:se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grpId="1" nodeType="clickEffect">
                                  <p:stCondLst>
                                    <p:cond delay="0"/>
                                  </p:stCondLst>
                                  <p:childTnLst>
                                    <p:animEffect transition="out" filter="fade">
                                      <p:cBhvr>
                                        <p:cTn id="29" dur="500"/>
                                        <p:tgtEl>
                                          <p:spTgt spid="14"/>
                                        </p:tgtEl>
                                      </p:cBhvr>
                                    </p:animEffect>
                                    <p:set>
                                      <p:cBhvr>
                                        <p:cTn id="30" dur="1" fill="hold">
                                          <p:stCondLst>
                                            <p:cond delay="499"/>
                                          </p:stCondLst>
                                        </p:cTn>
                                        <p:tgtEl>
                                          <p:spTgt spid="14"/>
                                        </p:tgtEl>
                                        <p:attrNameLst>
                                          <p:attrName>style.visibility</p:attrName>
                                        </p:attrNameLst>
                                      </p:cBhvr>
                                      <p:to>
                                        <p:strVal val="hidden"/>
                                      </p:to>
                                    </p:set>
                                  </p:childTnLst>
                                </p:cTn>
                              </p:par>
                            </p:childTnLst>
                          </p:cTn>
                        </p:par>
                        <p:par>
                          <p:cTn id="31" fill="hold">
                            <p:stCondLst>
                              <p:cond delay="500"/>
                            </p:stCondLst>
                            <p:childTnLst>
                              <p:par>
                                <p:cTn id="32" presetID="22" presetClass="entr" presetSubtype="2"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ipe(right)">
                                      <p:cBhvr>
                                        <p:cTn id="3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4" grpId="0" animBg="1"/>
      <p:bldP spid="14" grpId="1" animBg="1"/>
      <p:bldP spid="17"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DE116-AC53-42B3-B80F-BE3A1D338D96}"/>
              </a:ext>
            </a:extLst>
          </p:cNvPr>
          <p:cNvSpPr>
            <a:spLocks noGrp="1"/>
          </p:cNvSpPr>
          <p:nvPr>
            <p:ph type="title"/>
          </p:nvPr>
        </p:nvSpPr>
        <p:spPr>
          <a:xfrm>
            <a:off x="457198" y="459845"/>
            <a:ext cx="8220075" cy="994306"/>
          </a:xfrm>
        </p:spPr>
        <p:txBody>
          <a:bodyPr/>
          <a:lstStyle/>
          <a:p>
            <a:r>
              <a:rPr lang="en-GB" sz="3800" spc="-40" dirty="0"/>
              <a:t>Marriage and Commitment</a:t>
            </a:r>
          </a:p>
        </p:txBody>
      </p:sp>
      <p:sp>
        <p:nvSpPr>
          <p:cNvPr id="4" name="TextBox 3">
            <a:extLst>
              <a:ext uri="{FF2B5EF4-FFF2-40B4-BE49-F238E27FC236}">
                <a16:creationId xmlns:a16="http://schemas.microsoft.com/office/drawing/2014/main" id="{02243C88-AF76-453A-A8AF-92EEF159B1E7}"/>
              </a:ext>
            </a:extLst>
          </p:cNvPr>
          <p:cNvSpPr txBox="1"/>
          <p:nvPr/>
        </p:nvSpPr>
        <p:spPr>
          <a:xfrm>
            <a:off x="755576" y="1484784"/>
            <a:ext cx="7632848" cy="1477328"/>
          </a:xfrm>
          <a:prstGeom prst="rect">
            <a:avLst/>
          </a:prstGeom>
          <a:noFill/>
        </p:spPr>
        <p:txBody>
          <a:bodyPr wrap="square" rtlCol="0">
            <a:spAutoFit/>
          </a:bodyPr>
          <a:lstStyle/>
          <a:p>
            <a:pPr algn="ctr"/>
            <a:r>
              <a:rPr lang="en-GB" dirty="0"/>
              <a:t>Many couples in a loving relationship want to show their </a:t>
            </a:r>
            <a:r>
              <a:rPr lang="en-GB" b="1" dirty="0"/>
              <a:t>commitment</a:t>
            </a:r>
            <a:r>
              <a:rPr lang="en-GB" dirty="0"/>
              <a:t> to one another. </a:t>
            </a:r>
          </a:p>
          <a:p>
            <a:endParaRPr lang="en-GB" dirty="0"/>
          </a:p>
          <a:p>
            <a:pPr algn="ctr"/>
            <a:r>
              <a:rPr lang="en-GB" dirty="0"/>
              <a:t>They may choose to get married or enter into a </a:t>
            </a:r>
            <a:r>
              <a:rPr lang="en-GB" b="1" dirty="0"/>
              <a:t>civil partnership </a:t>
            </a:r>
            <a:r>
              <a:rPr lang="en-GB" dirty="0"/>
              <a:t>–legally binding commitments, intended to be lifelong.  </a:t>
            </a:r>
          </a:p>
        </p:txBody>
      </p:sp>
      <p:pic>
        <p:nvPicPr>
          <p:cNvPr id="1026" name="Picture 2" descr="Couple, Marriage, Relationship, Interracial, Together">
            <a:extLst>
              <a:ext uri="{FF2B5EF4-FFF2-40B4-BE49-F238E27FC236}">
                <a16:creationId xmlns:a16="http://schemas.microsoft.com/office/drawing/2014/main" id="{C12411EF-4BC2-4B2A-AECA-1E55A51694A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6380" y="3161881"/>
            <a:ext cx="4073087" cy="2715391"/>
          </a:xfrm>
          <a:prstGeom prst="rect">
            <a:avLst/>
          </a:prstGeom>
          <a:noFill/>
          <a:ln w="28575">
            <a:solidFill>
              <a:srgbClr val="F1811A"/>
            </a:solidFill>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0C8D98F-09E3-44A5-AE14-721AA88D74B0}"/>
              </a:ext>
            </a:extLst>
          </p:cNvPr>
          <p:cNvSpPr txBox="1"/>
          <p:nvPr/>
        </p:nvSpPr>
        <p:spPr>
          <a:xfrm>
            <a:off x="4973484" y="3219941"/>
            <a:ext cx="3558956" cy="2585323"/>
          </a:xfrm>
          <a:prstGeom prst="rect">
            <a:avLst/>
          </a:prstGeom>
          <a:noFill/>
        </p:spPr>
        <p:txBody>
          <a:bodyPr wrap="square" rtlCol="0">
            <a:spAutoFit/>
          </a:bodyPr>
          <a:lstStyle/>
          <a:p>
            <a:r>
              <a:rPr lang="en-GB" dirty="0"/>
              <a:t>Civil partnerships are similar to </a:t>
            </a:r>
            <a:r>
              <a:rPr lang="en-GB" b="1" dirty="0"/>
              <a:t>marriage</a:t>
            </a:r>
            <a:r>
              <a:rPr lang="en-GB" dirty="0"/>
              <a:t>. They are available to same-sex couples and opposite-sex couples. </a:t>
            </a:r>
          </a:p>
          <a:p>
            <a:endParaRPr lang="en-GB" dirty="0"/>
          </a:p>
          <a:p>
            <a:r>
              <a:rPr lang="en-GB" dirty="0"/>
              <a:t>Some couples are committed to each other but just live together.</a:t>
            </a:r>
            <a:br>
              <a:rPr lang="en-GB" dirty="0"/>
            </a:br>
            <a:r>
              <a:rPr lang="en-GB" dirty="0"/>
              <a:t>Others live apart but are still committed to each other.</a:t>
            </a:r>
          </a:p>
        </p:txBody>
      </p:sp>
      <p:pic>
        <p:nvPicPr>
          <p:cNvPr id="7" name="Whole Class">
            <a:extLst>
              <a:ext uri="{FF2B5EF4-FFF2-40B4-BE49-F238E27FC236}">
                <a16:creationId xmlns:a16="http://schemas.microsoft.com/office/drawing/2014/main" id="{0943DF2C-6FB7-408E-ADDD-BA14F6A5408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1218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500"/>
                                        <p:tgtEl>
                                          <p:spTgt spid="102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xEl>
                                              <p:pRg st="0" end="0"/>
                                            </p:txEl>
                                          </p:spTgt>
                                        </p:tgtEl>
                                        <p:attrNameLst>
                                          <p:attrName>style.visibility</p:attrName>
                                        </p:attrNameLst>
                                      </p:cBhvr>
                                      <p:to>
                                        <p:strVal val="visible"/>
                                      </p:to>
                                    </p:set>
                                    <p:animEffect transition="in" filter="fade">
                                      <p:cBhvr>
                                        <p:cTn id="20" dur="500"/>
                                        <p:tgtEl>
                                          <p:spTgt spid="6">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Effect transition="in" filter="fade">
                                      <p:cBhvr>
                                        <p:cTn id="25"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6"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a:spLocks noChangeArrowheads="1"/>
          </p:cNvSpPr>
          <p:nvPr/>
        </p:nvSpPr>
        <p:spPr bwMode="auto">
          <a:xfrm>
            <a:off x="755650" y="1607095"/>
            <a:ext cx="3816350" cy="369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A loving relationship between two people is mutual and consensual. </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This means that both people in the relationship want to be in </a:t>
            </a:r>
            <a:br>
              <a:rPr lang="en-GB" altLang="en-US" dirty="0">
                <a:solidFill>
                  <a:schemeClr val="tx1"/>
                </a:solidFill>
              </a:rPr>
            </a:br>
            <a:r>
              <a:rPr lang="en-GB" altLang="en-US" dirty="0">
                <a:solidFill>
                  <a:schemeClr val="tx1"/>
                </a:solidFill>
              </a:rPr>
              <a:t>the relationship. </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Forcing someone to marry is a crime. Unfortunately, this does sometimes happen, but there is support available to prevent </a:t>
            </a:r>
            <a:br>
              <a:rPr lang="en-GB" altLang="en-US" dirty="0">
                <a:solidFill>
                  <a:schemeClr val="tx1"/>
                </a:solidFill>
              </a:rPr>
            </a:br>
            <a:r>
              <a:rPr lang="en-GB" altLang="en-US" dirty="0">
                <a:solidFill>
                  <a:schemeClr val="tx1"/>
                </a:solidFill>
              </a:rPr>
              <a:t>and protect people from </a:t>
            </a:r>
            <a:br>
              <a:rPr lang="en-GB" altLang="en-US" dirty="0">
                <a:solidFill>
                  <a:schemeClr val="tx1"/>
                </a:solidFill>
              </a:rPr>
            </a:br>
            <a:r>
              <a:rPr lang="en-GB" altLang="en-US" dirty="0">
                <a:solidFill>
                  <a:schemeClr val="tx1"/>
                </a:solidFill>
              </a:rPr>
              <a:t>being forced into marriage.</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1484842"/>
            <a:ext cx="4527353" cy="4752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Whole Class">
            <a:extLst>
              <a:ext uri="{FF2B5EF4-FFF2-40B4-BE49-F238E27FC236}">
                <a16:creationId xmlns:a16="http://schemas.microsoft.com/office/drawing/2014/main" id="{ABC48666-2F4E-4C5E-8115-03DCDDC4375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1">
            <a:extLst>
              <a:ext uri="{FF2B5EF4-FFF2-40B4-BE49-F238E27FC236}">
                <a16:creationId xmlns:a16="http://schemas.microsoft.com/office/drawing/2014/main" id="{0858C949-E3CE-4D11-8BF8-09200BD78FDC}"/>
              </a:ext>
            </a:extLst>
          </p:cNvPr>
          <p:cNvSpPr>
            <a:spLocks noGrp="1"/>
          </p:cNvSpPr>
          <p:nvPr>
            <p:ph type="title"/>
          </p:nvPr>
        </p:nvSpPr>
        <p:spPr>
          <a:xfrm>
            <a:off x="457198" y="459845"/>
            <a:ext cx="8220075" cy="994306"/>
          </a:xfrm>
        </p:spPr>
        <p:txBody>
          <a:bodyPr/>
          <a:lstStyle/>
          <a:p>
            <a:r>
              <a:rPr lang="en-GB" sz="3800" spc="-40" dirty="0"/>
              <a:t>Marriage and Commitment</a:t>
            </a:r>
          </a:p>
        </p:txBody>
      </p:sp>
      <p:sp>
        <p:nvSpPr>
          <p:cNvPr id="6" name="Rectangle 5">
            <a:extLst>
              <a:ext uri="{FF2B5EF4-FFF2-40B4-BE49-F238E27FC236}">
                <a16:creationId xmlns:a16="http://schemas.microsoft.com/office/drawing/2014/main" id="{4E95FE08-FC5B-4ABB-A36F-258902209337}"/>
              </a:ext>
            </a:extLst>
          </p:cNvPr>
          <p:cNvSpPr/>
          <p:nvPr/>
        </p:nvSpPr>
        <p:spPr>
          <a:xfrm>
            <a:off x="755650" y="5517769"/>
            <a:ext cx="7632700" cy="791551"/>
          </a:xfrm>
          <a:prstGeom prst="rect">
            <a:avLst/>
          </a:prstGeom>
          <a:solidFill>
            <a:srgbClr val="F0811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t>If you have any worries or concerns about forced marriage, talk to your teacher or another trusted adult.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fade">
                                      <p:cBhvr>
                                        <p:cTn id="12" dur="500"/>
                                        <p:tgtEl>
                                          <p:spTgt spid="7">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4" end="4"/>
                                            </p:txEl>
                                          </p:spTgt>
                                        </p:tgtEl>
                                        <p:attrNameLst>
                                          <p:attrName>style.visibility</p:attrName>
                                        </p:attrNameLst>
                                      </p:cBhvr>
                                      <p:to>
                                        <p:strVal val="visible"/>
                                      </p:to>
                                    </p:set>
                                    <p:animEffect transition="in" filter="fade">
                                      <p:cBhvr>
                                        <p:cTn id="17" dur="500"/>
                                        <p:tgtEl>
                                          <p:spTgt spid="7">
                                            <p:txEl>
                                              <p:pRg st="4" end="4"/>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4"/>
          <p:cNvSpPr/>
          <p:nvPr/>
        </p:nvSpPr>
        <p:spPr>
          <a:xfrm>
            <a:off x="899592" y="1124744"/>
            <a:ext cx="2603500" cy="2603500"/>
          </a:xfrm>
          <a:prstGeom prst="ellipse">
            <a:avLst/>
          </a:prstGeom>
          <a:solidFill>
            <a:srgbClr val="EF821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 loving relationship?</a:t>
            </a:r>
          </a:p>
        </p:txBody>
      </p:sp>
      <p:sp>
        <p:nvSpPr>
          <p:cNvPr id="6" name="Oval 5"/>
          <p:cNvSpPr/>
          <p:nvPr/>
        </p:nvSpPr>
        <p:spPr>
          <a:xfrm>
            <a:off x="5580112" y="1484784"/>
            <a:ext cx="2592387" cy="2592387"/>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kinds of loving relationships are there?</a:t>
            </a:r>
            <a:endParaRPr lang="en-GB" dirty="0">
              <a:solidFill>
                <a:srgbClr val="000000"/>
              </a:solidFill>
              <a:latin typeface="BPreplay" panose="02000503000000020004" pitchFamily="50"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1912392"/>
            <a:ext cx="5832475" cy="425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34265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91906BCC-D3E6-4E1E-9D3B-0D795D1CF8BA}" vid="{73F68995-5F23-4703-B337-9914CB83CA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494</TotalTime>
  <Words>813</Words>
  <Application>Microsoft Office PowerPoint</Application>
  <PresentationFormat>On-screen Show (4:3)</PresentationFormat>
  <Paragraphs>113</Paragraphs>
  <Slides>13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Tuffy-TTF</vt:lpstr>
      <vt:lpstr>Arial</vt:lpstr>
      <vt:lpstr>Tuffy</vt:lpstr>
      <vt:lpstr>BPreplay</vt:lpstr>
      <vt:lpstr>Wingdings</vt:lpstr>
      <vt:lpstr>Roboto</vt:lpstr>
      <vt:lpstr>Sassoon Infant Rg</vt:lpstr>
      <vt:lpstr>Twinkl</vt:lpstr>
      <vt:lpstr>Office Theme</vt:lpstr>
      <vt:lpstr>PowerPoint Presentation</vt:lpstr>
      <vt:lpstr>PowerPoint Presentation</vt:lpstr>
      <vt:lpstr>PowerPoint Presentation</vt:lpstr>
      <vt:lpstr>Relationships</vt:lpstr>
      <vt:lpstr>Relationships</vt:lpstr>
      <vt:lpstr>Identity and Relationships</vt:lpstr>
      <vt:lpstr>Identity and Relationships</vt:lpstr>
      <vt:lpstr>Identity and Relationships</vt:lpstr>
      <vt:lpstr>Identity and Relationships</vt:lpstr>
      <vt:lpstr>Identity and Relationships</vt:lpstr>
      <vt:lpstr>Marriage and Commitment</vt:lpstr>
      <vt:lpstr>Marriage and Commitment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Ridsdale</dc:creator>
  <cp:lastModifiedBy>Ryan Walker</cp:lastModifiedBy>
  <cp:revision>57</cp:revision>
  <dcterms:created xsi:type="dcterms:W3CDTF">2018-01-15T15:49:44Z</dcterms:created>
  <dcterms:modified xsi:type="dcterms:W3CDTF">2022-07-12T14:08:40Z</dcterms:modified>
</cp:coreProperties>
</file>